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8"/>
  </p:notesMasterIdLst>
  <p:handoutMasterIdLst>
    <p:handoutMasterId r:id="rId39"/>
  </p:handoutMasterIdLst>
  <p:sldIdLst>
    <p:sldId id="258" r:id="rId3"/>
    <p:sldId id="964" r:id="rId4"/>
    <p:sldId id="1261" r:id="rId5"/>
    <p:sldId id="533" r:id="rId6"/>
    <p:sldId id="332" r:id="rId7"/>
    <p:sldId id="333" r:id="rId8"/>
    <p:sldId id="334" r:id="rId9"/>
    <p:sldId id="504" r:id="rId10"/>
    <p:sldId id="1262" r:id="rId11"/>
    <p:sldId id="261" r:id="rId12"/>
    <p:sldId id="262" r:id="rId13"/>
    <p:sldId id="263" r:id="rId14"/>
    <p:sldId id="264" r:id="rId15"/>
    <p:sldId id="265" r:id="rId16"/>
    <p:sldId id="573" r:id="rId17"/>
    <p:sldId id="1266" r:id="rId18"/>
    <p:sldId id="526" r:id="rId19"/>
    <p:sldId id="971" r:id="rId20"/>
    <p:sldId id="972" r:id="rId21"/>
    <p:sldId id="270" r:id="rId22"/>
    <p:sldId id="273" r:id="rId23"/>
    <p:sldId id="271" r:id="rId24"/>
    <p:sldId id="272" r:id="rId25"/>
    <p:sldId id="522" r:id="rId26"/>
    <p:sldId id="280" r:id="rId27"/>
    <p:sldId id="282" r:id="rId28"/>
    <p:sldId id="281" r:id="rId29"/>
    <p:sldId id="335" r:id="rId30"/>
    <p:sldId id="1263" r:id="rId31"/>
    <p:sldId id="390" r:id="rId32"/>
    <p:sldId id="446" r:id="rId33"/>
    <p:sldId id="276" r:id="rId34"/>
    <p:sldId id="1264" r:id="rId35"/>
    <p:sldId id="1255" r:id="rId36"/>
    <p:sldId id="125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22C03-37DB-4AA5-B473-2027986F1F1E}" v="7" dt="2025-01-03T23:23:13.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07422C03-37DB-4AA5-B473-2027986F1F1E}"/>
    <pc:docChg chg="undo custSel modSld">
      <pc:chgData name="Qu, Chengyi" userId="9f02c3db-5b00-4063-9ad4-7cdd84fdd2bb" providerId="ADAL" clId="{07422C03-37DB-4AA5-B473-2027986F1F1E}" dt="2025-01-03T23:23:21.395" v="170" actId="20577"/>
      <pc:docMkLst>
        <pc:docMk/>
      </pc:docMkLst>
      <pc:sldChg chg="modSp">
        <pc:chgData name="Qu, Chengyi" userId="9f02c3db-5b00-4063-9ad4-7cdd84fdd2bb" providerId="ADAL" clId="{07422C03-37DB-4AA5-B473-2027986F1F1E}" dt="2025-01-03T23:20:58.403" v="0" actId="1076"/>
        <pc:sldMkLst>
          <pc:docMk/>
          <pc:sldMk cId="0" sldId="264"/>
        </pc:sldMkLst>
        <pc:picChg chg="mod">
          <ac:chgData name="Qu, Chengyi" userId="9f02c3db-5b00-4063-9ad4-7cdd84fdd2bb" providerId="ADAL" clId="{07422C03-37DB-4AA5-B473-2027986F1F1E}" dt="2025-01-03T23:20:58.403" v="0" actId="1076"/>
          <ac:picMkLst>
            <pc:docMk/>
            <pc:sldMk cId="0" sldId="264"/>
            <ac:picMk id="20485" creationId="{503FFA26-9F60-4B4C-F72A-48EAAB9A30E0}"/>
          </ac:picMkLst>
        </pc:picChg>
      </pc:sldChg>
      <pc:sldChg chg="modSp mod">
        <pc:chgData name="Qu, Chengyi" userId="9f02c3db-5b00-4063-9ad4-7cdd84fdd2bb" providerId="ADAL" clId="{07422C03-37DB-4AA5-B473-2027986F1F1E}" dt="2025-01-03T23:22:40.033" v="151" actId="20577"/>
        <pc:sldMkLst>
          <pc:docMk/>
          <pc:sldMk cId="4038715374" sldId="1255"/>
        </pc:sldMkLst>
        <pc:spChg chg="mod">
          <ac:chgData name="Qu, Chengyi" userId="9f02c3db-5b00-4063-9ad4-7cdd84fdd2bb" providerId="ADAL" clId="{07422C03-37DB-4AA5-B473-2027986F1F1E}" dt="2025-01-03T23:22:40.033" v="151" actId="20577"/>
          <ac:spMkLst>
            <pc:docMk/>
            <pc:sldMk cId="4038715374" sldId="1255"/>
            <ac:spMk id="3" creationId="{0AB13AC3-B25C-451D-9BEA-FFCE3152EBFC}"/>
          </ac:spMkLst>
        </pc:spChg>
      </pc:sldChg>
      <pc:sldChg chg="modSp mod">
        <pc:chgData name="Qu, Chengyi" userId="9f02c3db-5b00-4063-9ad4-7cdd84fdd2bb" providerId="ADAL" clId="{07422C03-37DB-4AA5-B473-2027986F1F1E}" dt="2025-01-03T23:23:21.395" v="170" actId="20577"/>
        <pc:sldMkLst>
          <pc:docMk/>
          <pc:sldMk cId="84850273" sldId="1264"/>
        </pc:sldMkLst>
        <pc:spChg chg="mod">
          <ac:chgData name="Qu, Chengyi" userId="9f02c3db-5b00-4063-9ad4-7cdd84fdd2bb" providerId="ADAL" clId="{07422C03-37DB-4AA5-B473-2027986F1F1E}" dt="2025-01-03T23:23:21.395" v="170" actId="20577"/>
          <ac:spMkLst>
            <pc:docMk/>
            <pc:sldMk cId="84850273" sldId="1264"/>
            <ac:spMk id="3" creationId="{AE819BF6-6B06-429A-952C-591C09534BD1}"/>
          </ac:spMkLst>
        </pc:spChg>
      </pc:sld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0" sldId="1265"/>
        </pc:sldMkLst>
      </pc:sldChg>
      <pc:sldChg chg="modSp add del">
        <pc:chgData name="Qu, Chengyi" userId="9f02c3db-5b00-4063-9ad4-7cdd84fdd2bb" providerId="ADAL" clId="{71EBC684-37BE-40AE-943F-85B359DFBCAD}" dt="2024-01-09T16:38:21.366" v="389" actId="20577"/>
        <pc:sldMkLst>
          <pc:docMk/>
          <pc:sldMk cId="0"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a:solidFill>
                <a:schemeClr val="accent2">
                  <a:lumMod val="60000"/>
                  <a:lumOff val="40000"/>
                </a:schemeClr>
              </a:solidFill>
              <a:latin typeface="Arial" panose="020B0604020202020204" pitchFamily="34" charset="0"/>
              <a:cs typeface="Arial" panose="020B0604020202020204" pitchFamily="34" charset="0"/>
            </a:rPr>
            <a:t>Low</a:t>
          </a:r>
        </a:p>
      </dgm:t>
    </dgm:pt>
    <dgm:pt modelId="{16EFAF7B-6BED-4044-9F37-11A7B6DCCC34}" type="par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71B1BD2E-0CC4-2346-952F-A90F42DE997C}" type="sib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A98F2357-88AB-454A-80EA-89460C6FD670}">
      <dgm:prSet/>
      <dgm:spPr/>
      <dgm:t>
        <a:bodyPr/>
        <a:lstStyle/>
        <a:p>
          <a:pPr rtl="0"/>
          <a:r>
            <a:rPr lang="en-US"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gm:t>
    </dgm:pt>
    <dgm:pt modelId="{7F46EEF1-822D-4D40-9AED-50D32223470D}" type="par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EE85FE2-D4E7-BD4F-89BE-AE3B56109F51}" type="sib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3384590-968B-FE45-9C67-B93868C930D6}">
      <dgm:prSet/>
      <dgm:spPr/>
      <dgm:t>
        <a:bodyPr/>
        <a:lstStyle/>
        <a:p>
          <a:pPr rtl="0"/>
          <a:r>
            <a:rPr lang="en-US" dirty="0">
              <a:solidFill>
                <a:srgbClr val="C00000"/>
              </a:solidFill>
              <a:latin typeface="Arial" panose="020B0604020202020204" pitchFamily="34" charset="0"/>
              <a:cs typeface="Arial" panose="020B0604020202020204" pitchFamily="34" charset="0"/>
            </a:rPr>
            <a:t>Moderate</a:t>
          </a:r>
        </a:p>
      </dgm:t>
    </dgm:pt>
    <dgm:pt modelId="{BC435E07-AF29-F648-AAE9-7C124F4C08E8}" type="par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D386680E-6D62-B04A-B428-64B6CEBD5AB5}" type="sib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E5A8F5D0-6F1B-D143-A9C2-3ABA5171CECA}">
      <dgm:prSet/>
      <dgm:spPr/>
      <dgm:t>
        <a:bodyPr/>
        <a:lstStyle/>
        <a:p>
          <a:pPr rtl="0"/>
          <a:r>
            <a:rPr lang="en-US">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gm:t>
    </dgm:pt>
    <dgm:pt modelId="{15113425-07C8-6244-8A9A-B3FB52D96842}" type="par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B0B75278-7DFB-A74B-ABBA-2A3EAB5742ED}" type="sib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2C845A89-971C-F545-B8EE-5D6C16A9EBD4}">
      <dgm:prSet/>
      <dgm:spPr/>
      <dgm:t>
        <a:bodyPr/>
        <a:lstStyle/>
        <a:p>
          <a:pPr rtl="0"/>
          <a:r>
            <a:rPr lang="en-US" dirty="0">
              <a:solidFill>
                <a:srgbClr val="FF0000"/>
              </a:solidFill>
              <a:latin typeface="Arial" panose="020B0604020202020204" pitchFamily="34" charset="0"/>
              <a:cs typeface="Arial" panose="020B0604020202020204" pitchFamily="34" charset="0"/>
            </a:rPr>
            <a:t>High</a:t>
          </a:r>
        </a:p>
      </dgm:t>
    </dgm:pt>
    <dgm:pt modelId="{8F3759B3-6967-E74C-B3B2-24CF005833A4}" type="par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761BBE1C-05FF-2646-9D16-FF6F3A5DBD90}" type="sib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5B94EEDE-2C15-1C42-AFB7-441D81661863}">
      <dgm:prSet/>
      <dgm:spPr/>
      <dgm:t>
        <a:bodyPr/>
        <a:lstStyle/>
        <a:p>
          <a:pPr rtl="0"/>
          <a:r>
            <a:rPr lang="en-US">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gm:t>
    </dgm:pt>
    <dgm:pt modelId="{C36712F4-D1B5-F548-893A-014F0808BE7C}" type="par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3B948A06-5286-1648-ABC1-844260F038A9}" type="sib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92AF8465-1AE9-4446-96F4-4417503CDA5C}" type="pres">
      <dgm:prSet presAssocID="{9E7936A8-7343-9D4C-92EA-663BD30E77C0}" presName="theList" presStyleCnt="0">
        <dgm:presLayoutVars>
          <dgm:dir/>
          <dgm:animLvl val="lvl"/>
          <dgm:resizeHandles val="exact"/>
        </dgm:presLayoutVars>
      </dgm:prSet>
      <dgm:spPr/>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pt>
    <dgm:pt modelId="{CEEED511-2911-214F-B4F1-EBB78D9D6E69}" type="pres">
      <dgm:prSet presAssocID="{8312E624-8105-AB42-B5AB-AC53D8575E71}" presName="textNode" presStyleLbl="bgShp" presStyleIdx="0" presStyleCnt="3"/>
      <dgm:spPr/>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pt>
    <dgm:pt modelId="{61C97487-74BB-7D49-8E56-B463FCAE9E56}" type="pres">
      <dgm:prSet presAssocID="{93384590-968B-FE45-9C67-B93868C930D6}" presName="textNode" presStyleLbl="bgShp" presStyleIdx="1" presStyleCnt="3"/>
      <dgm:spPr/>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pt>
    <dgm:pt modelId="{24B7361E-E612-8647-80FD-B7B57AACA808}" type="pres">
      <dgm:prSet presAssocID="{2C845A89-971C-F545-B8EE-5D6C16A9EBD4}" presName="textNode" presStyleLbl="bgShp" presStyleIdx="2" presStyleCnt="3"/>
      <dgm:spPr/>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pt>
  </dgm:ptLst>
  <dgm:cxnLst>
    <dgm:cxn modelId="{F294A108-A0A7-2146-9CEA-943E2BA91C4E}" type="presOf" srcId="{9E7936A8-7343-9D4C-92EA-663BD30E77C0}" destId="{92AF8465-1AE9-4446-96F4-4417503CDA5C}" srcOrd="0"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B799A31-7524-AA4D-9156-67C1DBF692AC}" type="presOf" srcId="{5B94EEDE-2C15-1C42-AFB7-441D81661863}" destId="{644C816D-7B3E-4542-93C8-487904F413CD}" srcOrd="0" destOrd="0" presId="urn:microsoft.com/office/officeart/2005/8/layout/lProcess2"/>
    <dgm:cxn modelId="{EAAE7F3E-14EB-D44F-8E98-AEC419D0FD43}" type="presOf" srcId="{2C845A89-971C-F545-B8EE-5D6C16A9EBD4}" destId="{24B7361E-E612-8647-80FD-B7B57AACA808}" srcOrd="1" destOrd="0" presId="urn:microsoft.com/office/officeart/2005/8/layout/lProcess2"/>
    <dgm:cxn modelId="{6A240A7B-3F7A-8043-99D2-D45BB00DF0A4}" type="presOf" srcId="{93384590-968B-FE45-9C67-B93868C930D6}" destId="{61C97487-74BB-7D49-8E56-B463FCAE9E56}" srcOrd="1"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44FAD07D-C2E2-7C44-8D3B-745CB904D4FA}" type="presOf" srcId="{2C845A89-971C-F545-B8EE-5D6C16A9EBD4}" destId="{E3CE9194-5F75-0B43-B7E7-D9FAA7178543}"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75D483A7-1466-904C-8978-45F3CEB4D648}" srcId="{8312E624-8105-AB42-B5AB-AC53D8575E71}" destId="{A98F2357-88AB-454A-80EA-89460C6FD670}" srcOrd="0" destOrd="0" parTransId="{7F46EEF1-822D-4D40-9AED-50D32223470D}" sibTransId="{9EE85FE2-D4E7-BD4F-89BE-AE3B56109F51}"/>
    <dgm:cxn modelId="{AE1855BC-6B8F-DA4E-AA22-000CB17E14A3}" type="presOf" srcId="{8312E624-8105-AB42-B5AB-AC53D8575E71}" destId="{F93FA195-4327-FC45-98BB-247F95256495}" srcOrd="0" destOrd="0" presId="urn:microsoft.com/office/officeart/2005/8/layout/lProcess2"/>
    <dgm:cxn modelId="{E393C0C4-2505-8349-9E93-E488213244EC}" type="presOf" srcId="{A98F2357-88AB-454A-80EA-89460C6FD670}" destId="{D377B63E-0BF1-C641-9393-97FAB2CE8E6C}" srcOrd="0"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1C52CEF3-183E-F84D-8C98-FBE6BF8C2E5B}" type="presOf" srcId="{93384590-968B-FE45-9C67-B93868C930D6}" destId="{FA9A61D8-5551-574C-B3C6-20BD94D0AF54}" srcOrd="0"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chemeClr val="accent2">
                  <a:lumMod val="60000"/>
                  <a:lumOff val="40000"/>
                </a:schemeClr>
              </a:solidFill>
              <a:latin typeface="Arial" panose="020B0604020202020204" pitchFamily="34" charset="0"/>
              <a:cs typeface="Arial" panose="020B0604020202020204" pitchFamily="34" charset="0"/>
            </a:rPr>
            <a:t>Low</a:t>
          </a:r>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C00000"/>
              </a:solidFill>
              <a:latin typeface="Arial" panose="020B0604020202020204" pitchFamily="34" charset="0"/>
              <a:cs typeface="Arial" panose="020B0604020202020204" pitchFamily="34" charset="0"/>
            </a:rPr>
            <a:t>Moderate</a:t>
          </a:r>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FF0000"/>
              </a:solidFill>
              <a:latin typeface="Arial" panose="020B0604020202020204" pitchFamily="34" charset="0"/>
              <a:cs typeface="Arial" panose="020B0604020202020204" pitchFamily="34" charset="0"/>
            </a:rPr>
            <a:t>High</a:t>
          </a:r>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sp:txBody>
      <dsp:txXfrm>
        <a:off x="5939056" y="1401583"/>
        <a:ext cx="1967144" cy="27817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1/3/2025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C8847-C870-FC49-BAC8-7739469A7F46}" type="slidenum">
              <a:rPr lang="en-US" smtClean="0"/>
              <a:t>8</a:t>
            </a:fld>
            <a:endParaRPr lang="en-US"/>
          </a:p>
        </p:txBody>
      </p:sp>
    </p:spTree>
    <p:extLst>
      <p:ext uri="{BB962C8B-B14F-4D97-AF65-F5344CB8AC3E}">
        <p14:creationId xmlns:p14="http://schemas.microsoft.com/office/powerpoint/2010/main" val="246445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17</a:t>
            </a:fld>
            <a:endParaRPr lang="en-US"/>
          </a:p>
        </p:txBody>
      </p:sp>
    </p:spTree>
    <p:extLst>
      <p:ext uri="{BB962C8B-B14F-4D97-AF65-F5344CB8AC3E}">
        <p14:creationId xmlns:p14="http://schemas.microsoft.com/office/powerpoint/2010/main" val="364093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18</a:t>
            </a:fld>
            <a:endParaRPr lang="en-US"/>
          </a:p>
        </p:txBody>
      </p:sp>
    </p:spTree>
    <p:extLst>
      <p:ext uri="{BB962C8B-B14F-4D97-AF65-F5344CB8AC3E}">
        <p14:creationId xmlns:p14="http://schemas.microsoft.com/office/powerpoint/2010/main" val="3097519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19</a:t>
            </a:fld>
            <a:endParaRPr lang="en-US"/>
          </a:p>
        </p:txBody>
      </p:sp>
    </p:spTree>
    <p:extLst>
      <p:ext uri="{BB962C8B-B14F-4D97-AF65-F5344CB8AC3E}">
        <p14:creationId xmlns:p14="http://schemas.microsoft.com/office/powerpoint/2010/main" val="63303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20</a:t>
            </a:fld>
            <a:endParaRPr lang="en-US"/>
          </a:p>
        </p:txBody>
      </p:sp>
    </p:spTree>
    <p:extLst>
      <p:ext uri="{BB962C8B-B14F-4D97-AF65-F5344CB8AC3E}">
        <p14:creationId xmlns:p14="http://schemas.microsoft.com/office/powerpoint/2010/main" val="290849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21</a:t>
            </a:fld>
            <a:endParaRPr lang="en-US"/>
          </a:p>
        </p:txBody>
      </p:sp>
    </p:spTree>
    <p:extLst>
      <p:ext uri="{BB962C8B-B14F-4D97-AF65-F5344CB8AC3E}">
        <p14:creationId xmlns:p14="http://schemas.microsoft.com/office/powerpoint/2010/main" val="190012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STORY OF A PERSON WHOSE EMAIL IS HACKED, THEN TWITTER IS HACKED WITH REPULSIVE MESSAGES, FACEBOOK FRIENDS BLOCKED, AND THEN BANK INFO IS CHANGED AND THEN EMAIL ACCESS IS DENIED – WRITE ALL DEFINITIONS ON BOARD AND STRIKE OUT TERMS E.G., ADVERSARY, THREAT, ATTACK, ETC.</a:t>
            </a:r>
          </a:p>
        </p:txBody>
      </p:sp>
      <p:sp>
        <p:nvSpPr>
          <p:cNvPr id="4" name="Slide Number Placeholder 3"/>
          <p:cNvSpPr>
            <a:spLocks noGrp="1"/>
          </p:cNvSpPr>
          <p:nvPr>
            <p:ph type="sldNum" sz="quarter" idx="5"/>
          </p:nvPr>
        </p:nvSpPr>
        <p:spPr/>
        <p:txBody>
          <a:bodyPr/>
          <a:lstStyle/>
          <a:p>
            <a:fld id="{715C8847-C870-FC49-BAC8-7739469A7F46}" type="slidenum">
              <a:rPr lang="en-US" smtClean="0"/>
              <a:t>22</a:t>
            </a:fld>
            <a:endParaRPr lang="en-US"/>
          </a:p>
        </p:txBody>
      </p:sp>
    </p:spTree>
    <p:extLst>
      <p:ext uri="{BB962C8B-B14F-4D97-AF65-F5344CB8AC3E}">
        <p14:creationId xmlns:p14="http://schemas.microsoft.com/office/powerpoint/2010/main" val="229075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23</a:t>
            </a:fld>
            <a:endParaRPr lang="en-US"/>
          </a:p>
        </p:txBody>
      </p:sp>
    </p:spTree>
    <p:extLst>
      <p:ext uri="{BB962C8B-B14F-4D97-AF65-F5344CB8AC3E}">
        <p14:creationId xmlns:p14="http://schemas.microsoft.com/office/powerpoint/2010/main" val="11356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24</a:t>
            </a:fld>
            <a:endParaRPr lang="en-US"/>
          </a:p>
        </p:txBody>
      </p:sp>
    </p:spTree>
    <p:extLst>
      <p:ext uri="{BB962C8B-B14F-4D97-AF65-F5344CB8AC3E}">
        <p14:creationId xmlns:p14="http://schemas.microsoft.com/office/powerpoint/2010/main" val="39461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25</a:t>
            </a:fld>
            <a:endParaRPr lang="en-US"/>
          </a:p>
        </p:txBody>
      </p:sp>
    </p:spTree>
    <p:extLst>
      <p:ext uri="{BB962C8B-B14F-4D97-AF65-F5344CB8AC3E}">
        <p14:creationId xmlns:p14="http://schemas.microsoft.com/office/powerpoint/2010/main" val="390092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26</a:t>
            </a:fld>
            <a:endParaRPr lang="en-US"/>
          </a:p>
        </p:txBody>
      </p:sp>
    </p:spTree>
    <p:extLst>
      <p:ext uri="{BB962C8B-B14F-4D97-AF65-F5344CB8AC3E}">
        <p14:creationId xmlns:p14="http://schemas.microsoft.com/office/powerpoint/2010/main" val="55649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Hardware-independence</a:t>
            </a:r>
            <a:r>
              <a:rPr lang="en-US" baseline="0" dirty="0"/>
              <a:t> of operating system and applications</a:t>
            </a:r>
          </a:p>
          <a:p>
            <a:pPr marL="171450" indent="-171450">
              <a:buFontTx/>
              <a:buChar char="-"/>
            </a:pPr>
            <a:r>
              <a:rPr lang="en-US" baseline="0" dirty="0"/>
              <a:t>VMs can be provisioned to any system</a:t>
            </a:r>
          </a:p>
          <a:p>
            <a:pPr marL="171450" indent="-171450">
              <a:buFontTx/>
              <a:buChar char="-"/>
            </a:pPr>
            <a:r>
              <a:rPr lang="en-US" baseline="0" dirty="0"/>
              <a:t>Can manage OS and application as a single unit by encapsulating them into VMs</a:t>
            </a:r>
          </a:p>
          <a:p>
            <a:pPr marL="0" indent="0">
              <a:buFontTx/>
              <a:buNone/>
            </a:pPr>
            <a:endParaRPr lang="en-US" baseline="0" dirty="0"/>
          </a:p>
          <a:p>
            <a:r>
              <a:rPr lang="en-US" dirty="0">
                <a:latin typeface="Arial" charset="0"/>
              </a:rPr>
              <a:t>Virtual machines are not a new concept.  They were developed over thirty years ago for mainframe systems to allow multiple users to safely share those expensive machines.  As computers became cheaper, the motivation behind virtualization faded and processor architectures like the Intel x86 were developed without some of the features needed to support virtualization.</a:t>
            </a:r>
          </a:p>
          <a:p>
            <a:endParaRPr lang="en-US" dirty="0">
              <a:latin typeface="Arial" charset="0"/>
            </a:endParaRPr>
          </a:p>
          <a:p>
            <a:r>
              <a:rPr lang="en-US" dirty="0">
                <a:latin typeface="Arial" charset="0"/>
              </a:rPr>
              <a:t>VMware</a:t>
            </a:r>
            <a:r>
              <a:rPr lang="ja-JP" altLang="en-US" dirty="0">
                <a:latin typeface="Arial"/>
              </a:rPr>
              <a:t>’</a:t>
            </a:r>
            <a:r>
              <a:rPr lang="en-US" dirty="0">
                <a:latin typeface="Arial" charset="0"/>
              </a:rPr>
              <a:t>s founders resurrected the virtual machine concept when problems like server proliferation and the need to run multiple applications in dedicated operating systems started becoming serious issues for IT managers and software developers.  VMware developed revolutionary technology to efficiently virtualize x86 systems </a:t>
            </a:r>
            <a:r>
              <a:rPr lang="en-US" dirty="0" err="1">
                <a:latin typeface="Arial" charset="0"/>
              </a:rPr>
              <a:t>that,for</a:t>
            </a:r>
            <a:r>
              <a:rPr lang="en-US" dirty="0">
                <a:latin typeface="Arial" charset="0"/>
              </a:rPr>
              <a:t> the first time, allowed unmodified x86 operating systems and applications to run in true virtual machines with excellent performance.</a:t>
            </a:r>
          </a:p>
          <a:p>
            <a:endParaRPr lang="en-US" dirty="0">
              <a:latin typeface="Arial" charset="0"/>
            </a:endParaRPr>
          </a:p>
          <a:p>
            <a:r>
              <a:rPr lang="en-US" dirty="0">
                <a:latin typeface="Arial" charset="0"/>
              </a:rPr>
              <a:t>Multiple virtual machines can operate concurrently on a single x86 host system.  Each one can run a different operating system and application stack.</a:t>
            </a:r>
          </a:p>
          <a:p>
            <a:endParaRPr lang="en-US" dirty="0">
              <a:latin typeface="Arial" charset="0"/>
            </a:endParaRPr>
          </a:p>
          <a:p>
            <a:r>
              <a:rPr lang="en-US" dirty="0">
                <a:latin typeface="Arial" charset="0"/>
              </a:rPr>
              <a:t>VMware</a:t>
            </a:r>
            <a:r>
              <a:rPr lang="ja-JP" altLang="en-US" dirty="0">
                <a:latin typeface="Arial"/>
              </a:rPr>
              <a:t>’</a:t>
            </a:r>
            <a:r>
              <a:rPr lang="en-US" dirty="0">
                <a:latin typeface="Arial" charset="0"/>
              </a:rPr>
              <a:t>s virtualization technology provides each virtual machine with a true representation of an x86 computer, complete with processor, memory, networking interfaces and storage devices.  The VMware virtualization layer gives the virtual machines direct access to the underlying x86 hardware – an important distinction from the much slower emulation technology that must process all virtual machine operations in software.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15C8847-C870-FC49-BAC8-7739469A7F46}" type="slidenum">
              <a:rPr lang="en-US" smtClean="0"/>
              <a:t>9</a:t>
            </a:fld>
            <a:endParaRPr lang="en-US"/>
          </a:p>
        </p:txBody>
      </p:sp>
    </p:spTree>
    <p:extLst>
      <p:ext uri="{BB962C8B-B14F-4D97-AF65-F5344CB8AC3E}">
        <p14:creationId xmlns:p14="http://schemas.microsoft.com/office/powerpoint/2010/main" val="29733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27</a:t>
            </a:fld>
            <a:endParaRPr lang="en-US"/>
          </a:p>
        </p:txBody>
      </p:sp>
    </p:spTree>
    <p:extLst>
      <p:ext uri="{BB962C8B-B14F-4D97-AF65-F5344CB8AC3E}">
        <p14:creationId xmlns:p14="http://schemas.microsoft.com/office/powerpoint/2010/main" val="35607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28</a:t>
            </a:fld>
            <a:endParaRPr lang="en-US"/>
          </a:p>
        </p:txBody>
      </p:sp>
    </p:spTree>
    <p:extLst>
      <p:ext uri="{BB962C8B-B14F-4D97-AF65-F5344CB8AC3E}">
        <p14:creationId xmlns:p14="http://schemas.microsoft.com/office/powerpoint/2010/main" val="1741131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29</a:t>
            </a:fld>
            <a:endParaRPr lang="en-US"/>
          </a:p>
        </p:txBody>
      </p:sp>
    </p:spTree>
    <p:extLst>
      <p:ext uri="{BB962C8B-B14F-4D97-AF65-F5344CB8AC3E}">
        <p14:creationId xmlns:p14="http://schemas.microsoft.com/office/powerpoint/2010/main" val="293687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4858853-D408-FE10-7A7A-98051816BA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CD91CAA-BC96-4BF9-B9B2-AE57CE8393AD}" type="slidenum">
              <a:rPr lang="en-US" altLang="en-US" smtClean="0"/>
              <a:pPr>
                <a:spcBef>
                  <a:spcPct val="0"/>
                </a:spcBef>
              </a:pPr>
              <a:t>32</a:t>
            </a:fld>
            <a:endParaRPr lang="en-US" altLang="en-US"/>
          </a:p>
        </p:txBody>
      </p:sp>
      <p:sp>
        <p:nvSpPr>
          <p:cNvPr id="48131" name="Rectangle 2">
            <a:extLst>
              <a:ext uri="{FF2B5EF4-FFF2-40B4-BE49-F238E27FC236}">
                <a16:creationId xmlns:a16="http://schemas.microsoft.com/office/drawing/2014/main" id="{664090CD-D1D1-D72F-3D79-052CC4C22C41}"/>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81FC2D5E-C5FD-832B-1698-6F93C8B465C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4E32389-79A5-9063-D9B9-AE915878DB4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EA5B48-91EC-42F0-803D-CF650840319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363" name="Rectangle 2">
            <a:extLst>
              <a:ext uri="{FF2B5EF4-FFF2-40B4-BE49-F238E27FC236}">
                <a16:creationId xmlns:a16="http://schemas.microsoft.com/office/drawing/2014/main" id="{A9A78079-3F0B-B31E-F6F7-340F99EE0389}"/>
              </a:ext>
            </a:extLst>
          </p:cNvPr>
          <p:cNvSpPr>
            <a:spLocks noGrp="1" noRot="1" noChangeAspect="1" noChangeArrowheads="1" noTextEdit="1"/>
          </p:cNvSpPr>
          <p:nvPr>
            <p:ph type="sldImg"/>
          </p:nvPr>
        </p:nvSpPr>
        <p:spPr>
          <a:ln/>
        </p:spPr>
      </p:sp>
      <p:sp>
        <p:nvSpPr>
          <p:cNvPr id="15364" name="Rectangle 4">
            <a:extLst>
              <a:ext uri="{FF2B5EF4-FFF2-40B4-BE49-F238E27FC236}">
                <a16:creationId xmlns:a16="http://schemas.microsoft.com/office/drawing/2014/main" id="{06961F00-39F4-F089-0956-AA0627B6D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566850F2-6AE1-EC2D-4A93-736117E4883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1EC3B2-A5D5-4AC6-9D46-4328B1316F0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1" name="Rectangle 2">
            <a:extLst>
              <a:ext uri="{FF2B5EF4-FFF2-40B4-BE49-F238E27FC236}">
                <a16:creationId xmlns:a16="http://schemas.microsoft.com/office/drawing/2014/main" id="{8365B266-C636-8095-9AB8-01A0E5F4634F}"/>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87FEE9B6-EC31-5042-7D7A-FB9BCD81283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4721D8E-271C-AC67-3ACB-CFB706AF2C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98C9C2-0CCC-4E13-9BD9-7032DAB425E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459" name="Rectangle 2">
            <a:extLst>
              <a:ext uri="{FF2B5EF4-FFF2-40B4-BE49-F238E27FC236}">
                <a16:creationId xmlns:a16="http://schemas.microsoft.com/office/drawing/2014/main" id="{D4D5CE92-A0A3-FAF7-40A9-AAB5C8FE1793}"/>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79BEB994-390F-CB72-D9E8-5A03A75634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EF11E2E-0E55-8E94-3880-FAF2A92330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21AE0A-360D-483D-B63D-FE8DF173FD3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2">
            <a:extLst>
              <a:ext uri="{FF2B5EF4-FFF2-40B4-BE49-F238E27FC236}">
                <a16:creationId xmlns:a16="http://schemas.microsoft.com/office/drawing/2014/main" id="{11AE021F-68D7-BCCD-F72A-7D13A6AC1DDE}"/>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6B5D5CD-91B6-9B62-5342-AEDA6C6A4E8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840EA013-745A-DF59-5DDB-9FAC18BE9BB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995BEB-3BCF-4DEC-99B1-ACAC017EF5C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555" name="Rectangle 2">
            <a:extLst>
              <a:ext uri="{FF2B5EF4-FFF2-40B4-BE49-F238E27FC236}">
                <a16:creationId xmlns:a16="http://schemas.microsoft.com/office/drawing/2014/main" id="{3BAC30CE-85A5-99B1-7D37-D88153AB9FB8}"/>
              </a:ext>
            </a:extLst>
          </p:cNvPr>
          <p:cNvSpPr>
            <a:spLocks noGrp="1" noRot="1" noChangeAspect="1" noChangeArrowheads="1" noTextEdit="1"/>
          </p:cNvSpPr>
          <p:nvPr>
            <p:ph type="sldImg"/>
          </p:nvPr>
        </p:nvSpPr>
        <p:spPr>
          <a:ln/>
        </p:spPr>
      </p:sp>
      <p:sp>
        <p:nvSpPr>
          <p:cNvPr id="23556" name="Rectangle 4">
            <a:extLst>
              <a:ext uri="{FF2B5EF4-FFF2-40B4-BE49-F238E27FC236}">
                <a16:creationId xmlns:a16="http://schemas.microsoft.com/office/drawing/2014/main" id="{4AD66FCF-0518-447C-765A-6E755C169A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715C8847-C870-FC49-BAC8-7739469A7F46}" type="slidenum">
              <a:rPr lang="en-US" smtClean="0"/>
              <a:t>15</a:t>
            </a:fld>
            <a:endParaRPr lang="en-US"/>
          </a:p>
        </p:txBody>
      </p:sp>
    </p:spTree>
    <p:extLst>
      <p:ext uri="{BB962C8B-B14F-4D97-AF65-F5344CB8AC3E}">
        <p14:creationId xmlns:p14="http://schemas.microsoft.com/office/powerpoint/2010/main" val="326516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0D50766-5B1A-5815-7DE4-0FB4EDE0A9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B8292F-4B30-4512-B43B-F0B1AFCA7FA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987" name="Rectangle 2">
            <a:extLst>
              <a:ext uri="{FF2B5EF4-FFF2-40B4-BE49-F238E27FC236}">
                <a16:creationId xmlns:a16="http://schemas.microsoft.com/office/drawing/2014/main" id="{201B9748-EEA6-94A9-77AD-17306F34C94A}"/>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57216E2-0F37-15C6-8215-8031A8B688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79066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74852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36522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832629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86684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60845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844881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555211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98067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26623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049911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227722"/>
      </p:ext>
    </p:extLst>
  </p:cSld>
  <p:clrMapOvr>
    <a:masterClrMapping/>
  </p:clrMapOvr>
  <p:extLst>
    <p:ext uri="{DCECCB84-F9BA-43D5-87BE-67443E8EF086}">
      <p15:sldGuideLst xmlns:p15="http://schemas.microsoft.com/office/powerpoint/2012/main">
        <p15:guide id="1" orient="horz" pos="2208">
          <p15:clr>
            <a:srgbClr val="FBAE40"/>
          </p15:clr>
        </p15:guide>
        <p15:guide id="2" pos="3840">
          <p15:clr>
            <a:srgbClr val="FBAE40"/>
          </p15:clr>
        </p15:guide>
        <p15:guide id="3" orient="horz" pos="3456">
          <p15:clr>
            <a:srgbClr val="FBAE40"/>
          </p15:clr>
        </p15:guide>
        <p15:guide id="4" orient="horz" pos="360">
          <p15:clr>
            <a:srgbClr val="FBAE40"/>
          </p15:clr>
        </p15:guide>
        <p15:guide id="5" orient="horz" pos="1008">
          <p15:clr>
            <a:srgbClr val="FBAE40"/>
          </p15:clr>
        </p15:guide>
        <p15:guide id="6" pos="288">
          <p15:clr>
            <a:srgbClr val="FBAE40"/>
          </p15:clr>
        </p15:guide>
        <p15:guide id="7" pos="73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48187410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www.sans.org/" TargetMode="External"/><Relationship Id="rId5" Type="http://schemas.openxmlformats.org/officeDocument/2006/relationships/hyperlink" Target="http://www.f-secure.com/" TargetMode="External"/><Relationship Id="rId4" Type="http://schemas.openxmlformats.org/officeDocument/2006/relationships/hyperlink" Target="https://www.microsoft.com/en-us/msrc?rtc=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isc2.org/certifications/ccsp" TargetMode="External"/><Relationship Id="rId2" Type="http://schemas.openxmlformats.org/officeDocument/2006/relationships/hyperlink" Target="https://cloudsecurityalliance.org/education/ccsk/" TargetMode="External"/><Relationship Id="rId1" Type="http://schemas.openxmlformats.org/officeDocument/2006/relationships/slideLayout" Target="../slideLayouts/slideLayout15.xml"/><Relationship Id="rId6" Type="http://schemas.openxmlformats.org/officeDocument/2006/relationships/hyperlink" Target="https://www.comptia.org/certifications/security" TargetMode="External"/><Relationship Id="rId5" Type="http://schemas.openxmlformats.org/officeDocument/2006/relationships/hyperlink" Target="https://www.isc2.org/certifications/sscp" TargetMode="External"/><Relationship Id="rId4" Type="http://schemas.openxmlformats.org/officeDocument/2006/relationships/hyperlink" Target="https://www.isc2.org/certifications/c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mailto:cqu@fgcu.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1 – Application and Network Analysis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F8EF3F1A-C25D-73BD-F9E9-F3517730D2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7791B124-7D1A-4D2B-872F-D0F40EF61CF6}" type="slidenum">
              <a:rPr lang="en-US" altLang="en-US" sz="1200">
                <a:solidFill>
                  <a:srgbClr val="3366CC"/>
                </a:solidFill>
                <a:latin typeface="Garamond" panose="02020404030301010803" pitchFamily="18" charset="0"/>
              </a:rPr>
              <a:pPr fontAlgn="base">
                <a:spcBef>
                  <a:spcPct val="0"/>
                </a:spcBef>
                <a:spcAft>
                  <a:spcPct val="0"/>
                </a:spcAft>
                <a:buClrTx/>
                <a:buSzTx/>
                <a:buNone/>
              </a:pPr>
              <a:t>10</a:t>
            </a:fld>
            <a:endParaRPr lang="en-US" altLang="en-US" sz="1200">
              <a:solidFill>
                <a:srgbClr val="3366CC"/>
              </a:solidFill>
              <a:latin typeface="Garamond" panose="02020404030301010803" pitchFamily="18" charset="0"/>
            </a:endParaRPr>
          </a:p>
        </p:txBody>
      </p:sp>
      <p:sp>
        <p:nvSpPr>
          <p:cNvPr id="14339" name="Rectangle 2">
            <a:extLst>
              <a:ext uri="{FF2B5EF4-FFF2-40B4-BE49-F238E27FC236}">
                <a16:creationId xmlns:a16="http://schemas.microsoft.com/office/drawing/2014/main" id="{A7BD15EE-4C8B-B6CC-3F53-D26954332D60}"/>
              </a:ext>
            </a:extLst>
          </p:cNvPr>
          <p:cNvSpPr>
            <a:spLocks noGrp="1" noChangeArrowheads="1"/>
          </p:cNvSpPr>
          <p:nvPr>
            <p:ph type="ctrTitle"/>
          </p:nvPr>
        </p:nvSpPr>
        <p:spPr/>
        <p:txBody>
          <a:bodyPr/>
          <a:lstStyle/>
          <a:p>
            <a:pPr eaLnBrk="1" hangingPunct="1"/>
            <a:r>
              <a:rPr lang="en-US" altLang="en-US" dirty="0">
                <a:solidFill>
                  <a:srgbClr val="FF0000"/>
                </a:solidFill>
              </a:rPr>
              <a:t>Identifying Types of Threats</a:t>
            </a:r>
          </a:p>
        </p:txBody>
      </p:sp>
      <p:sp>
        <p:nvSpPr>
          <p:cNvPr id="8196" name="Rectangle 3">
            <a:extLst>
              <a:ext uri="{FF2B5EF4-FFF2-40B4-BE49-F238E27FC236}">
                <a16:creationId xmlns:a16="http://schemas.microsoft.com/office/drawing/2014/main" id="{3CAEC03F-B0B1-540D-9651-09EC4A6BE2AF}"/>
              </a:ext>
            </a:extLst>
          </p:cNvPr>
          <p:cNvSpPr>
            <a:spLocks noGrp="1" noChangeArrowheads="1"/>
          </p:cNvSpPr>
          <p:nvPr>
            <p:ph sz="quarter" idx="10"/>
          </p:nvPr>
        </p:nvSpPr>
        <p:spPr/>
        <p:txBody>
          <a:bodyPr/>
          <a:lstStyle/>
          <a:p>
            <a:pPr eaLnBrk="1" hangingPunct="1">
              <a:defRPr/>
            </a:pPr>
            <a:r>
              <a:rPr lang="en-US" altLang="en-US" sz="2800" dirty="0"/>
              <a:t>Malware: </a:t>
            </a:r>
            <a:r>
              <a:rPr lang="en-US" altLang="en-US" sz="2800" b="1" u="sng" dirty="0" err="1"/>
              <a:t>MAL</a:t>
            </a:r>
            <a:r>
              <a:rPr lang="en-US" altLang="en-US" sz="2800" dirty="0" err="1"/>
              <a:t>icious</a:t>
            </a:r>
            <a:r>
              <a:rPr lang="en-US" altLang="en-US" sz="2800" dirty="0"/>
              <a:t> </a:t>
            </a:r>
            <a:r>
              <a:rPr lang="en-US" altLang="en-US" sz="2800" dirty="0" err="1"/>
              <a:t>soft</a:t>
            </a:r>
            <a:r>
              <a:rPr lang="en-US" altLang="en-US" sz="2800" b="1" u="sng" dirty="0" err="1"/>
              <a:t>WARE</a:t>
            </a:r>
            <a:endParaRPr lang="en-US" altLang="en-US" sz="2800" dirty="0"/>
          </a:p>
          <a:p>
            <a:pPr eaLnBrk="1" hangingPunct="1">
              <a:defRPr/>
            </a:pPr>
            <a:r>
              <a:rPr lang="en-US" altLang="en-US" sz="2800" dirty="0"/>
              <a:t>Security breaches</a:t>
            </a:r>
          </a:p>
          <a:p>
            <a:pPr eaLnBrk="1" hangingPunct="1">
              <a:defRPr/>
            </a:pPr>
            <a:r>
              <a:rPr lang="en-US" altLang="en-US" sz="2800" dirty="0"/>
              <a:t>DoS: </a:t>
            </a:r>
            <a:r>
              <a:rPr lang="en-US" altLang="en-US" sz="2800" b="1" u="sng" dirty="0"/>
              <a:t>D</a:t>
            </a:r>
            <a:r>
              <a:rPr lang="en-US" altLang="en-US" sz="2800" dirty="0"/>
              <a:t>enial </a:t>
            </a:r>
            <a:r>
              <a:rPr lang="en-US" altLang="en-US" sz="2800" b="1" u="sng" dirty="0"/>
              <a:t>o</a:t>
            </a:r>
            <a:r>
              <a:rPr lang="en-US" altLang="en-US" sz="2800" dirty="0"/>
              <a:t>f </a:t>
            </a:r>
            <a:r>
              <a:rPr lang="en-US" altLang="en-US" sz="2800" b="1" u="sng" dirty="0"/>
              <a:t>S</a:t>
            </a:r>
            <a:r>
              <a:rPr lang="en-US" altLang="en-US" sz="2800" dirty="0"/>
              <a:t>ervice attacks</a:t>
            </a:r>
          </a:p>
          <a:p>
            <a:pPr eaLnBrk="1" hangingPunct="1">
              <a:defRPr/>
            </a:pPr>
            <a:r>
              <a:rPr lang="en-US" altLang="en-US" sz="2800" dirty="0"/>
              <a:t>Web attacks</a:t>
            </a:r>
          </a:p>
          <a:p>
            <a:pPr eaLnBrk="1" hangingPunct="1">
              <a:defRPr/>
            </a:pPr>
            <a:r>
              <a:rPr lang="en-US" altLang="en-US" sz="2800" dirty="0"/>
              <a:t>Session hijacking</a:t>
            </a:r>
          </a:p>
          <a:p>
            <a:pPr eaLnBrk="1" hangingPunct="1">
              <a:defRPr/>
            </a:pPr>
            <a:r>
              <a:rPr lang="en-US" altLang="en-US" sz="2800" dirty="0"/>
              <a:t>Insider threats</a:t>
            </a:r>
          </a:p>
          <a:p>
            <a:pPr eaLnBrk="1" hangingPunct="1">
              <a:defRPr/>
            </a:pPr>
            <a:r>
              <a:rPr lang="en-US" altLang="en-US" sz="2800" dirty="0"/>
              <a:t>DNS poisoning</a:t>
            </a:r>
          </a:p>
          <a:p>
            <a:pPr eaLnBrk="1" hangingPunct="1">
              <a:defRPr/>
            </a:pPr>
            <a:r>
              <a:rPr lang="en-US" altLang="en-US" sz="2800" dirty="0"/>
              <a:t>New attacks: Doxing</a:t>
            </a:r>
          </a:p>
          <a:p>
            <a:pPr marL="0" indent="0" eaLnBrk="1" hangingPunct="1">
              <a:buNone/>
              <a:defRPr/>
            </a:pPr>
            <a:endParaRPr lang="en-US" altLang="en-US" sz="2800" dirty="0"/>
          </a:p>
          <a:p>
            <a:pPr eaLnBrk="1" hangingPunct="1">
              <a:defRPr/>
            </a:pPr>
            <a:endParaRPr lang="en-US"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F4512D33-EA11-3ECF-5A28-A0D128661C1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9E2FA069-9522-4F65-8FDF-0BDE898F7CA9}" type="slidenum">
              <a:rPr lang="en-US" altLang="en-US" sz="1200">
                <a:solidFill>
                  <a:srgbClr val="3366CC"/>
                </a:solidFill>
                <a:latin typeface="Garamond" panose="02020404030301010803" pitchFamily="18" charset="0"/>
              </a:rPr>
              <a:pPr fontAlgn="base">
                <a:spcBef>
                  <a:spcPct val="0"/>
                </a:spcBef>
                <a:spcAft>
                  <a:spcPct val="0"/>
                </a:spcAft>
                <a:buClrTx/>
                <a:buSzTx/>
                <a:buNone/>
              </a:pPr>
              <a:t>11</a:t>
            </a:fld>
            <a:endParaRPr lang="en-US" altLang="en-US" sz="1200">
              <a:solidFill>
                <a:srgbClr val="3366CC"/>
              </a:solidFill>
              <a:latin typeface="Garamond" panose="02020404030301010803" pitchFamily="18" charset="0"/>
            </a:endParaRPr>
          </a:p>
        </p:txBody>
      </p:sp>
      <p:sp>
        <p:nvSpPr>
          <p:cNvPr id="16387" name="Rectangle 2">
            <a:extLst>
              <a:ext uri="{FF2B5EF4-FFF2-40B4-BE49-F238E27FC236}">
                <a16:creationId xmlns:a16="http://schemas.microsoft.com/office/drawing/2014/main" id="{0AA50CD5-EAF6-E510-709D-8165F7639F09}"/>
              </a:ext>
            </a:extLst>
          </p:cNvPr>
          <p:cNvSpPr>
            <a:spLocks noGrp="1" noChangeArrowheads="1"/>
          </p:cNvSpPr>
          <p:nvPr>
            <p:ph type="ctrTitle"/>
          </p:nvPr>
        </p:nvSpPr>
        <p:spPr/>
        <p:txBody>
          <a:bodyPr/>
          <a:lstStyle/>
          <a:p>
            <a:pPr eaLnBrk="1" hangingPunct="1"/>
            <a:r>
              <a:rPr lang="en-US" altLang="en-US" dirty="0">
                <a:solidFill>
                  <a:srgbClr val="FF0000"/>
                </a:solidFill>
              </a:rPr>
              <a:t>Malware</a:t>
            </a:r>
          </a:p>
        </p:txBody>
      </p:sp>
      <p:sp>
        <p:nvSpPr>
          <p:cNvPr id="16388" name="Rectangle 3">
            <a:extLst>
              <a:ext uri="{FF2B5EF4-FFF2-40B4-BE49-F238E27FC236}">
                <a16:creationId xmlns:a16="http://schemas.microsoft.com/office/drawing/2014/main" id="{3E94F7B2-CD01-0F62-88FA-DA6AF7F980FD}"/>
              </a:ext>
            </a:extLst>
          </p:cNvPr>
          <p:cNvSpPr>
            <a:spLocks noGrp="1" noChangeArrowheads="1"/>
          </p:cNvSpPr>
          <p:nvPr>
            <p:ph sz="quarter" idx="10"/>
          </p:nvPr>
        </p:nvSpPr>
        <p:spPr/>
        <p:txBody>
          <a:bodyPr/>
          <a:lstStyle/>
          <a:p>
            <a:pPr marL="0" indent="0" eaLnBrk="1" hangingPunct="1">
              <a:buNone/>
            </a:pPr>
            <a:r>
              <a:rPr lang="en-US" altLang="en-US" sz="3200" dirty="0"/>
              <a:t>Software with a malicious purpose</a:t>
            </a:r>
          </a:p>
          <a:p>
            <a:pPr lvl="1" eaLnBrk="1" hangingPunct="1"/>
            <a:r>
              <a:rPr lang="en-US" altLang="en-US" sz="3200" dirty="0"/>
              <a:t>Viruses</a:t>
            </a:r>
            <a:endParaRPr lang="en-US" altLang="en-US" sz="2800" dirty="0"/>
          </a:p>
          <a:p>
            <a:pPr lvl="1" eaLnBrk="1" hangingPunct="1"/>
            <a:r>
              <a:rPr lang="en-US" altLang="en-US" sz="3200" dirty="0"/>
              <a:t>Trojan horses </a:t>
            </a:r>
          </a:p>
          <a:p>
            <a:pPr lvl="1" eaLnBrk="1" hangingPunct="1"/>
            <a:r>
              <a:rPr lang="en-US" altLang="en-US" sz="3200" dirty="0"/>
              <a:t>Spyware</a:t>
            </a:r>
          </a:p>
          <a:p>
            <a:pPr lvl="1" eaLnBrk="1" hangingPunct="1"/>
            <a:r>
              <a:rPr lang="en-US" altLang="en-US" sz="3200" dirty="0"/>
              <a:t>Logic bombs</a:t>
            </a:r>
            <a:endParaRPr lang="en-US"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F6870145-B10D-8D08-2971-96B4F6C7F5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4B90A873-E126-4D25-A182-3AE4BDCB41CE}" type="slidenum">
              <a:rPr lang="en-US" altLang="en-US" sz="1200">
                <a:solidFill>
                  <a:srgbClr val="3366CC"/>
                </a:solidFill>
                <a:latin typeface="Garamond" panose="02020404030301010803" pitchFamily="18" charset="0"/>
              </a:rPr>
              <a:pPr fontAlgn="base">
                <a:spcBef>
                  <a:spcPct val="0"/>
                </a:spcBef>
                <a:spcAft>
                  <a:spcPct val="0"/>
                </a:spcAft>
                <a:buClrTx/>
                <a:buSzTx/>
                <a:buNone/>
              </a:pPr>
              <a:t>12</a:t>
            </a:fld>
            <a:endParaRPr lang="en-US" altLang="en-US" sz="1200">
              <a:solidFill>
                <a:srgbClr val="3366CC"/>
              </a:solidFill>
              <a:latin typeface="Garamond" panose="02020404030301010803" pitchFamily="18" charset="0"/>
            </a:endParaRPr>
          </a:p>
        </p:txBody>
      </p:sp>
      <p:sp>
        <p:nvSpPr>
          <p:cNvPr id="18435" name="Rectangle 2">
            <a:extLst>
              <a:ext uri="{FF2B5EF4-FFF2-40B4-BE49-F238E27FC236}">
                <a16:creationId xmlns:a16="http://schemas.microsoft.com/office/drawing/2014/main" id="{4FDFA377-30C1-ED12-33CA-D208AE7213AC}"/>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18436" name="Rectangle 3">
            <a:extLst>
              <a:ext uri="{FF2B5EF4-FFF2-40B4-BE49-F238E27FC236}">
                <a16:creationId xmlns:a16="http://schemas.microsoft.com/office/drawing/2014/main" id="{BF8049B4-B359-43E7-3080-0E9B2EE73E32}"/>
              </a:ext>
            </a:extLst>
          </p:cNvPr>
          <p:cNvSpPr>
            <a:spLocks noGrp="1" noChangeArrowheads="1"/>
          </p:cNvSpPr>
          <p:nvPr>
            <p:ph sz="quarter" idx="10"/>
          </p:nvPr>
        </p:nvSpPr>
        <p:spPr/>
        <p:txBody>
          <a:bodyPr/>
          <a:lstStyle/>
          <a:p>
            <a:pPr marL="0" indent="0" eaLnBrk="1" hangingPunct="1">
              <a:buNone/>
              <a:defRPr/>
            </a:pPr>
            <a:r>
              <a:rPr lang="en-US" altLang="en-US" sz="3200" dirty="0"/>
              <a:t>Viruses</a:t>
            </a:r>
          </a:p>
          <a:p>
            <a:pPr lvl="1" eaLnBrk="1" hangingPunct="1">
              <a:defRPr/>
            </a:pPr>
            <a:r>
              <a:rPr lang="en-US" altLang="en-US" sz="2800" dirty="0"/>
              <a:t>One of the two most common types of malware</a:t>
            </a:r>
          </a:p>
          <a:p>
            <a:pPr lvl="1" eaLnBrk="1" hangingPunct="1">
              <a:defRPr/>
            </a:pPr>
            <a:r>
              <a:rPr lang="en-US" altLang="en-US" sz="2800" dirty="0"/>
              <a:t>Designed to replicate and spread</a:t>
            </a:r>
          </a:p>
          <a:p>
            <a:pPr lvl="1" eaLnBrk="1" hangingPunct="1">
              <a:defRPr/>
            </a:pPr>
            <a:r>
              <a:rPr lang="en-US" altLang="en-US" sz="2800" dirty="0"/>
              <a:t>Usually spreads through email</a:t>
            </a:r>
          </a:p>
          <a:p>
            <a:pPr lvl="1" eaLnBrk="1" hangingPunct="1">
              <a:defRPr/>
            </a:pPr>
            <a:r>
              <a:rPr lang="en-US" altLang="en-US" sz="2800" dirty="0"/>
              <a:t>Uses system resources, causing network slowdowns or stoppage</a:t>
            </a:r>
          </a:p>
          <a:p>
            <a:pPr eaLnBrk="1" hangingPunct="1">
              <a:defRPr/>
            </a:pPr>
            <a:endParaRPr lang="en-US" altLang="en-US" sz="3200" dirty="0"/>
          </a:p>
          <a:p>
            <a:pPr eaLnBrk="1" hangingPunct="1">
              <a:defRPr/>
            </a:pPr>
            <a:endParaRPr lang="en-US" alt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26174666-05B7-4413-9DC4-5608DAF51A3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3111D5A4-6BFA-442C-B8F4-12F4277E083A}" type="slidenum">
              <a:rPr lang="en-US" altLang="en-US" sz="1200">
                <a:solidFill>
                  <a:srgbClr val="3366CC"/>
                </a:solidFill>
                <a:latin typeface="Garamond" panose="02020404030301010803" pitchFamily="18" charset="0"/>
              </a:rPr>
              <a:pPr fontAlgn="base">
                <a:spcBef>
                  <a:spcPct val="0"/>
                </a:spcBef>
                <a:spcAft>
                  <a:spcPct val="0"/>
                </a:spcAft>
                <a:buClrTx/>
                <a:buSzTx/>
                <a:buNone/>
              </a:pPr>
              <a:t>13</a:t>
            </a:fld>
            <a:endParaRPr lang="en-US" altLang="en-US" sz="1200">
              <a:solidFill>
                <a:srgbClr val="3366CC"/>
              </a:solidFill>
              <a:latin typeface="Garamond" panose="02020404030301010803" pitchFamily="18" charset="0"/>
            </a:endParaRPr>
          </a:p>
        </p:txBody>
      </p:sp>
      <p:sp>
        <p:nvSpPr>
          <p:cNvPr id="20483" name="Rectangle 2">
            <a:extLst>
              <a:ext uri="{FF2B5EF4-FFF2-40B4-BE49-F238E27FC236}">
                <a16:creationId xmlns:a16="http://schemas.microsoft.com/office/drawing/2014/main" id="{6ED50436-0DB3-25EB-FEF9-FCCEF186F242}"/>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20484" name="Rectangle 3">
            <a:extLst>
              <a:ext uri="{FF2B5EF4-FFF2-40B4-BE49-F238E27FC236}">
                <a16:creationId xmlns:a16="http://schemas.microsoft.com/office/drawing/2014/main" id="{459463EC-195C-3DA9-3B1F-F6F1BDB4F8E1}"/>
              </a:ext>
            </a:extLst>
          </p:cNvPr>
          <p:cNvSpPr>
            <a:spLocks noGrp="1" noChangeArrowheads="1"/>
          </p:cNvSpPr>
          <p:nvPr>
            <p:ph sz="quarter" idx="10"/>
          </p:nvPr>
        </p:nvSpPr>
        <p:spPr/>
        <p:txBody>
          <a:bodyPr/>
          <a:lstStyle/>
          <a:p>
            <a:pPr marL="0" indent="0" eaLnBrk="1" hangingPunct="1">
              <a:buNone/>
              <a:defRPr/>
            </a:pPr>
            <a:r>
              <a:rPr lang="en-US" altLang="en-US" dirty="0"/>
              <a:t>Trojan Horses</a:t>
            </a:r>
          </a:p>
          <a:p>
            <a:pPr lvl="1" eaLnBrk="1" hangingPunct="1">
              <a:defRPr/>
            </a:pPr>
            <a:r>
              <a:rPr lang="en-US" altLang="en-US" dirty="0"/>
              <a:t>The other most common type of malware</a:t>
            </a:r>
          </a:p>
          <a:p>
            <a:pPr lvl="1" eaLnBrk="1" hangingPunct="1">
              <a:defRPr/>
            </a:pPr>
            <a:r>
              <a:rPr lang="en-US" altLang="en-US" dirty="0"/>
              <a:t>Named after the wooden horse of ancient history</a:t>
            </a:r>
          </a:p>
          <a:p>
            <a:pPr lvl="1" eaLnBrk="1" hangingPunct="1">
              <a:defRPr/>
            </a:pPr>
            <a:r>
              <a:rPr lang="en-US" altLang="en-US" dirty="0"/>
              <a:t>Appears benign but secretly downloads malware onto a computer from within</a:t>
            </a:r>
          </a:p>
          <a:p>
            <a:pPr eaLnBrk="1" hangingPunct="1">
              <a:buFont typeface="Wingdings" panose="05000000000000000000" pitchFamily="2" charset="2"/>
              <a:buNone/>
              <a:defRPr/>
            </a:pPr>
            <a:endParaRPr lang="en-US" altLang="en-US" dirty="0"/>
          </a:p>
        </p:txBody>
      </p:sp>
      <p:pic>
        <p:nvPicPr>
          <p:cNvPr id="20485" name="Picture 6" descr="MCEN00494_0000[1]">
            <a:extLst>
              <a:ext uri="{FF2B5EF4-FFF2-40B4-BE49-F238E27FC236}">
                <a16:creationId xmlns:a16="http://schemas.microsoft.com/office/drawing/2014/main" id="{503FFA26-9F60-4B4C-F72A-48EAAB9A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847" y="3306030"/>
            <a:ext cx="259080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7D80A763-6F2E-5FCA-79E0-676DD758FE1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FC4D9102-55C0-454C-A944-9B15145B923C}" type="slidenum">
              <a:rPr lang="en-US" altLang="en-US" sz="1200">
                <a:solidFill>
                  <a:srgbClr val="3366CC"/>
                </a:solidFill>
                <a:latin typeface="Garamond" panose="02020404030301010803" pitchFamily="18" charset="0"/>
              </a:rPr>
              <a:pPr fontAlgn="base">
                <a:spcBef>
                  <a:spcPct val="0"/>
                </a:spcBef>
                <a:spcAft>
                  <a:spcPct val="0"/>
                </a:spcAft>
                <a:buClrTx/>
                <a:buSzTx/>
                <a:buNone/>
              </a:pPr>
              <a:t>14</a:t>
            </a:fld>
            <a:endParaRPr lang="en-US" altLang="en-US" sz="1200">
              <a:solidFill>
                <a:srgbClr val="3366CC"/>
              </a:solidFill>
              <a:latin typeface="Garamond" panose="02020404030301010803" pitchFamily="18" charset="0"/>
            </a:endParaRPr>
          </a:p>
        </p:txBody>
      </p:sp>
      <p:sp>
        <p:nvSpPr>
          <p:cNvPr id="22531" name="Rectangle 2">
            <a:extLst>
              <a:ext uri="{FF2B5EF4-FFF2-40B4-BE49-F238E27FC236}">
                <a16:creationId xmlns:a16="http://schemas.microsoft.com/office/drawing/2014/main" id="{C0ECC80E-FE07-E457-FC03-B9CA4990B849}"/>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22532" name="Rectangle 3">
            <a:extLst>
              <a:ext uri="{FF2B5EF4-FFF2-40B4-BE49-F238E27FC236}">
                <a16:creationId xmlns:a16="http://schemas.microsoft.com/office/drawing/2014/main" id="{60EB8E5B-01AE-A083-EF6B-83F31E2DED4B}"/>
              </a:ext>
            </a:extLst>
          </p:cNvPr>
          <p:cNvSpPr>
            <a:spLocks noGrp="1" noChangeArrowheads="1"/>
          </p:cNvSpPr>
          <p:nvPr>
            <p:ph sz="quarter" idx="10"/>
          </p:nvPr>
        </p:nvSpPr>
        <p:spPr/>
        <p:txBody>
          <a:bodyPr/>
          <a:lstStyle/>
          <a:p>
            <a:pPr eaLnBrk="1" hangingPunct="1"/>
            <a:r>
              <a:rPr lang="en-US" altLang="en-US" sz="3200" dirty="0"/>
              <a:t>Spyware</a:t>
            </a:r>
          </a:p>
          <a:p>
            <a:pPr lvl="1" eaLnBrk="1" hangingPunct="1"/>
            <a:r>
              <a:rPr lang="en-US" altLang="en-US" sz="2800" dirty="0"/>
              <a:t>A rapidly growing type of malware</a:t>
            </a:r>
          </a:p>
          <a:p>
            <a:pPr lvl="2" eaLnBrk="1" hangingPunct="1"/>
            <a:r>
              <a:rPr lang="en-US" altLang="en-US" sz="2400" dirty="0"/>
              <a:t>Cookies</a:t>
            </a:r>
          </a:p>
          <a:p>
            <a:pPr lvl="2" eaLnBrk="1" hangingPunct="1"/>
            <a:r>
              <a:rPr lang="en-US" altLang="en-US" sz="2400" dirty="0"/>
              <a:t>Key loggers</a:t>
            </a:r>
          </a:p>
          <a:p>
            <a:pPr eaLnBrk="1" hangingPunct="1"/>
            <a:r>
              <a:rPr lang="en-US" altLang="en-US" sz="3200" dirty="0"/>
              <a:t>Logic Bombs</a:t>
            </a:r>
          </a:p>
          <a:p>
            <a:pPr lvl="1" eaLnBrk="1" hangingPunct="1"/>
            <a:r>
              <a:rPr lang="en-US" altLang="en-US" sz="2800" dirty="0"/>
              <a:t>Lay dormant until some logical condition is met, often a specific date</a:t>
            </a:r>
          </a:p>
          <a:p>
            <a:pPr lvl="2" eaLnBrk="1" hangingPunct="1"/>
            <a:endParaRPr lang="en-US" altLang="en-US" sz="2400" dirty="0"/>
          </a:p>
          <a:p>
            <a:pPr lvl="2" eaLnBrk="1" hangingPunct="1"/>
            <a:endParaRPr lang="en-US"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15</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a:xfrm>
            <a:off x="457200" y="290121"/>
            <a:ext cx="11277600" cy="736439"/>
          </a:xfrm>
        </p:spPr>
        <p:txBody>
          <a:bodyPr>
            <a:normAutofit/>
          </a:bodyPr>
          <a:lstStyle/>
          <a:p>
            <a:r>
              <a:rPr lang="en-US" sz="3200" dirty="0"/>
              <a:t>Types of Ethical Hackers</a:t>
            </a:r>
            <a:endParaRPr lang="en-US" sz="2400" dirty="0"/>
          </a:p>
        </p:txBody>
      </p:sp>
      <p:sp>
        <p:nvSpPr>
          <p:cNvPr id="4" name="Content Placeholder 3">
            <a:extLst>
              <a:ext uri="{FF2B5EF4-FFF2-40B4-BE49-F238E27FC236}">
                <a16:creationId xmlns:a16="http://schemas.microsoft.com/office/drawing/2014/main" id="{D91F89C8-767A-47B9-856F-7E47EE6A3279}"/>
              </a:ext>
            </a:extLst>
          </p:cNvPr>
          <p:cNvSpPr>
            <a:spLocks noGrp="1"/>
          </p:cNvSpPr>
          <p:nvPr>
            <p:ph sz="quarter" idx="10"/>
          </p:nvPr>
        </p:nvSpPr>
        <p:spPr>
          <a:xfrm>
            <a:off x="457201" y="1026560"/>
            <a:ext cx="11277599" cy="3886200"/>
          </a:xfrm>
        </p:spPr>
        <p:txBody>
          <a:bodyPr/>
          <a:lstStyle/>
          <a:p>
            <a:pPr>
              <a:lnSpc>
                <a:spcPct val="80000"/>
              </a:lnSpc>
              <a:defRPr/>
            </a:pPr>
            <a:r>
              <a:rPr lang="en-US" dirty="0"/>
              <a:t>White Hat Hacker</a:t>
            </a:r>
          </a:p>
          <a:p>
            <a:pPr lvl="1">
              <a:lnSpc>
                <a:spcPct val="80000"/>
              </a:lnSpc>
              <a:defRPr/>
            </a:pPr>
            <a:r>
              <a:rPr lang="en-US" dirty="0"/>
              <a:t>Do not intend to harm the system or organization but they so, officially to penetrate and locate the vulnerabilities, providing to fix them and ensure safety</a:t>
            </a:r>
          </a:p>
          <a:p>
            <a:pPr>
              <a:lnSpc>
                <a:spcPct val="80000"/>
              </a:lnSpc>
              <a:defRPr/>
            </a:pPr>
            <a:r>
              <a:rPr lang="en-US" dirty="0"/>
              <a:t>Black Hat Hacker</a:t>
            </a:r>
          </a:p>
          <a:p>
            <a:pPr lvl="1">
              <a:lnSpc>
                <a:spcPct val="80000"/>
              </a:lnSpc>
              <a:defRPr/>
            </a:pPr>
            <a:r>
              <a:rPr lang="en-US" dirty="0"/>
              <a:t>They are non-ethical hackers performing hacking to fulfill their selfish intentions to collect monetary benefits</a:t>
            </a:r>
          </a:p>
          <a:p>
            <a:pPr>
              <a:lnSpc>
                <a:spcPct val="80000"/>
              </a:lnSpc>
              <a:defRPr/>
            </a:pPr>
            <a:r>
              <a:rPr lang="en-US" dirty="0"/>
              <a:t>Grey Hat Hacker</a:t>
            </a:r>
          </a:p>
          <a:p>
            <a:pPr lvl="1">
              <a:lnSpc>
                <a:spcPct val="80000"/>
              </a:lnSpc>
              <a:defRPr/>
            </a:pPr>
            <a:r>
              <a:rPr lang="en-US" dirty="0"/>
              <a:t>Combination of white and black – they hack without any malicious intent for fun; don’t use approval from a targeted organization and publicly disclose any vulnerability</a:t>
            </a:r>
          </a:p>
          <a:p>
            <a:pPr lvl="1">
              <a:lnSpc>
                <a:spcPct val="80000"/>
              </a:lnSpc>
              <a:defRPr/>
            </a:pPr>
            <a:endParaRPr lang="en-US" dirty="0"/>
          </a:p>
          <a:p>
            <a:pPr>
              <a:lnSpc>
                <a:spcPct val="80000"/>
              </a:lnSpc>
              <a:defRPr/>
            </a:pPr>
            <a:endParaRPr lang="en-US" dirty="0"/>
          </a:p>
          <a:p>
            <a:endParaRPr lang="en-US" dirty="0"/>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2" y="1209719"/>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endParaRPr lang="en-US" dirty="0">
              <a:cs typeface="+mn-cs"/>
            </a:endParaRPr>
          </a:p>
        </p:txBody>
      </p:sp>
      <p:pic>
        <p:nvPicPr>
          <p:cNvPr id="3" name="Picture 2">
            <a:extLst>
              <a:ext uri="{FF2B5EF4-FFF2-40B4-BE49-F238E27FC236}">
                <a16:creationId xmlns:a16="http://schemas.microsoft.com/office/drawing/2014/main" id="{12FEF776-4A35-5D48-95E8-508420BC21AB}"/>
              </a:ext>
            </a:extLst>
          </p:cNvPr>
          <p:cNvPicPr>
            <a:picLocks noChangeAspect="1"/>
          </p:cNvPicPr>
          <p:nvPr/>
        </p:nvPicPr>
        <p:blipFill>
          <a:blip r:embed="rId3"/>
          <a:stretch>
            <a:fillRect/>
          </a:stretch>
        </p:blipFill>
        <p:spPr>
          <a:xfrm>
            <a:off x="3480430" y="4665555"/>
            <a:ext cx="5231140" cy="1987022"/>
          </a:xfrm>
          <a:prstGeom prst="rect">
            <a:avLst/>
          </a:prstGeom>
        </p:spPr>
      </p:pic>
    </p:spTree>
    <p:extLst>
      <p:ext uri="{BB962C8B-B14F-4D97-AF65-F5344CB8AC3E}">
        <p14:creationId xmlns:p14="http://schemas.microsoft.com/office/powerpoint/2010/main" val="1949189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51875F44-F1BC-0053-7546-6443A347F4A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DD283B04-3CDD-48E3-AFE0-36052EC5BBBF}" type="slidenum">
              <a:rPr lang="en-US" altLang="en-US" sz="1200">
                <a:solidFill>
                  <a:srgbClr val="3366CC"/>
                </a:solidFill>
                <a:latin typeface="Garamond" panose="02020404030301010803" pitchFamily="18" charset="0"/>
              </a:rPr>
              <a:pPr fontAlgn="base">
                <a:spcBef>
                  <a:spcPct val="0"/>
                </a:spcBef>
                <a:spcAft>
                  <a:spcPct val="0"/>
                </a:spcAft>
                <a:buClrTx/>
                <a:buSzTx/>
                <a:buNone/>
              </a:pPr>
              <a:t>16</a:t>
            </a:fld>
            <a:endParaRPr lang="en-US" altLang="en-US" sz="1200">
              <a:solidFill>
                <a:srgbClr val="3366CC"/>
              </a:solidFill>
              <a:latin typeface="Garamond" panose="02020404030301010803" pitchFamily="18" charset="0"/>
            </a:endParaRPr>
          </a:p>
        </p:txBody>
      </p:sp>
      <p:sp>
        <p:nvSpPr>
          <p:cNvPr id="40963" name="Rectangle 2">
            <a:extLst>
              <a:ext uri="{FF2B5EF4-FFF2-40B4-BE49-F238E27FC236}">
                <a16:creationId xmlns:a16="http://schemas.microsoft.com/office/drawing/2014/main" id="{D3402B22-7922-5A2E-B19F-B471D5F61EAF}"/>
              </a:ext>
            </a:extLst>
          </p:cNvPr>
          <p:cNvSpPr>
            <a:spLocks noGrp="1" noChangeArrowheads="1"/>
          </p:cNvSpPr>
          <p:nvPr>
            <p:ph type="ctrTitle"/>
          </p:nvPr>
        </p:nvSpPr>
        <p:spPr/>
        <p:txBody>
          <a:bodyPr/>
          <a:lstStyle/>
          <a:p>
            <a:pPr eaLnBrk="1" hangingPunct="1"/>
            <a:r>
              <a:rPr lang="en-US" altLang="en-US" sz="3800" dirty="0">
                <a:solidFill>
                  <a:srgbClr val="FF0000"/>
                </a:solidFill>
              </a:rPr>
              <a:t>Basic Security Terminology</a:t>
            </a:r>
          </a:p>
        </p:txBody>
      </p:sp>
      <p:sp>
        <p:nvSpPr>
          <p:cNvPr id="40964" name="Rectangle 3">
            <a:extLst>
              <a:ext uri="{FF2B5EF4-FFF2-40B4-BE49-F238E27FC236}">
                <a16:creationId xmlns:a16="http://schemas.microsoft.com/office/drawing/2014/main" id="{FB4C698E-71E5-F82C-90C7-7C9C4EACA8CE}"/>
              </a:ext>
            </a:extLst>
          </p:cNvPr>
          <p:cNvSpPr>
            <a:spLocks noGrp="1" noChangeArrowheads="1"/>
          </p:cNvSpPr>
          <p:nvPr>
            <p:ph sz="quarter" idx="10"/>
          </p:nvPr>
        </p:nvSpPr>
        <p:spPr/>
        <p:txBody>
          <a:bodyPr/>
          <a:lstStyle/>
          <a:p>
            <a:pPr eaLnBrk="1" hangingPunct="1">
              <a:buFont typeface="Wingdings" panose="05000000000000000000" pitchFamily="2" charset="2"/>
              <a:buNone/>
              <a:defRPr/>
            </a:pPr>
            <a:r>
              <a:rPr lang="en-US" altLang="en-US" dirty="0"/>
              <a:t>Devices:</a:t>
            </a:r>
          </a:p>
          <a:p>
            <a:pPr lvl="1" eaLnBrk="1" hangingPunct="1">
              <a:defRPr/>
            </a:pPr>
            <a:r>
              <a:rPr lang="en-US" altLang="en-US" sz="2400" dirty="0"/>
              <a:t>Firewall</a:t>
            </a:r>
          </a:p>
          <a:p>
            <a:pPr lvl="2" eaLnBrk="1" hangingPunct="1">
              <a:defRPr/>
            </a:pPr>
            <a:r>
              <a:rPr lang="en-US" altLang="en-US" dirty="0"/>
              <a:t>Filters network traffic</a:t>
            </a:r>
          </a:p>
          <a:p>
            <a:pPr lvl="1" eaLnBrk="1" hangingPunct="1">
              <a:defRPr/>
            </a:pPr>
            <a:r>
              <a:rPr lang="en-US" altLang="en-US" sz="2400" dirty="0"/>
              <a:t>Proxy server</a:t>
            </a:r>
          </a:p>
          <a:p>
            <a:pPr lvl="2" eaLnBrk="1" hangingPunct="1">
              <a:defRPr/>
            </a:pPr>
            <a:r>
              <a:rPr lang="en-US" altLang="en-US" dirty="0"/>
              <a:t>Disguises IP address of internal host</a:t>
            </a:r>
          </a:p>
          <a:p>
            <a:pPr lvl="1" eaLnBrk="1" hangingPunct="1">
              <a:defRPr/>
            </a:pPr>
            <a:r>
              <a:rPr lang="en-US" altLang="en-US" sz="2400" dirty="0"/>
              <a:t>Intrusion Detection System (IDS)</a:t>
            </a:r>
          </a:p>
          <a:p>
            <a:pPr lvl="2" eaLnBrk="1" hangingPunct="1">
              <a:spcAft>
                <a:spcPts val="600"/>
              </a:spcAft>
              <a:defRPr/>
            </a:pPr>
            <a:r>
              <a:rPr lang="en-US" altLang="en-US" dirty="0"/>
              <a:t>Monitors traffic, looking for attempted attacks</a:t>
            </a:r>
          </a:p>
          <a:p>
            <a:pPr marL="0" indent="0" eaLnBrk="1" hangingPunct="1">
              <a:buNone/>
              <a:tabLst>
                <a:tab pos="1317625" algn="l"/>
              </a:tabLst>
              <a:defRPr/>
            </a:pPr>
            <a:r>
              <a:rPr lang="en-US" altLang="en-US" dirty="0"/>
              <a:t>Activities:</a:t>
            </a:r>
          </a:p>
          <a:p>
            <a:pPr lvl="1" eaLnBrk="1" hangingPunct="1">
              <a:tabLst>
                <a:tab pos="1317625" algn="l"/>
              </a:tabLst>
              <a:defRPr/>
            </a:pPr>
            <a:r>
              <a:rPr lang="en-US" altLang="en-US" sz="2400" dirty="0"/>
              <a:t>Authentication</a:t>
            </a:r>
          </a:p>
          <a:p>
            <a:pPr lvl="1" eaLnBrk="1" hangingPunct="1">
              <a:tabLst>
                <a:tab pos="1317625" algn="l"/>
              </a:tabLst>
              <a:defRPr/>
            </a:pPr>
            <a:r>
              <a:rPr lang="en-US" altLang="en-US" sz="2400" dirty="0"/>
              <a:t>Auditing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17</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0" indent="0">
              <a:buNone/>
            </a:pPr>
            <a:r>
              <a:rPr lang="en-US" sz="2000" dirty="0"/>
              <a:t>Suppose you observe that your PC is responding very slowly to information requests from the net. And then you further observe that your network gateway shows high levels of network activity, even though you have closed your e-mail client, Web browser, and other programs that access the net. </a:t>
            </a:r>
          </a:p>
          <a:p>
            <a:endParaRPr lang="en-US" sz="2000" dirty="0"/>
          </a:p>
          <a:p>
            <a:pPr marL="0" indent="0">
              <a:buNone/>
            </a:pPr>
            <a:r>
              <a:rPr lang="en-US" sz="2000" dirty="0">
                <a:solidFill>
                  <a:srgbClr val="C00000"/>
                </a:solidFill>
              </a:rPr>
              <a:t>What types of malware could cause these symptoms? </a:t>
            </a:r>
          </a:p>
          <a:p>
            <a:pPr marL="0" indent="0">
              <a:buNone/>
            </a:pPr>
            <a:r>
              <a:rPr lang="en-US" sz="2000" dirty="0">
                <a:solidFill>
                  <a:srgbClr val="C00000"/>
                </a:solidFill>
              </a:rPr>
              <a:t>How might the malware have gained access to your system? </a:t>
            </a:r>
          </a:p>
          <a:p>
            <a:pPr marL="0" indent="0">
              <a:buNone/>
            </a:pPr>
            <a:r>
              <a:rPr lang="en-US" sz="2000" dirty="0">
                <a:solidFill>
                  <a:srgbClr val="C00000"/>
                </a:solidFill>
              </a:rPr>
              <a:t>What steps can you take to check whether this has occurred? </a:t>
            </a:r>
          </a:p>
          <a:p>
            <a:pPr marL="0" indent="0">
              <a:buNone/>
            </a:pPr>
            <a:r>
              <a:rPr lang="en-US" sz="2000" dirty="0">
                <a:solidFill>
                  <a:srgbClr val="C00000"/>
                </a:solidFill>
              </a:rPr>
              <a:t>If you do identify malware on your PC, how can you restore it to safe operation?</a:t>
            </a:r>
          </a:p>
        </p:txBody>
      </p:sp>
      <p:pic>
        <p:nvPicPr>
          <p:cNvPr id="7" name="Picture 2" descr="Biggest Malware Threats of 2019">
            <a:extLst>
              <a:ext uri="{FF2B5EF4-FFF2-40B4-BE49-F238E27FC236}">
                <a16:creationId xmlns:a16="http://schemas.microsoft.com/office/drawing/2014/main" id="{959F39BF-3045-9841-9D74-02C633337B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9873" y="4781144"/>
            <a:ext cx="3372254" cy="202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4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18</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a:xfrm>
            <a:off x="407437" y="1307939"/>
            <a:ext cx="11672596" cy="3886200"/>
          </a:xfrm>
        </p:spPr>
        <p:txBody>
          <a:bodyPr>
            <a:noAutofit/>
          </a:bodyPr>
          <a:lstStyle/>
          <a:p>
            <a:pPr marL="457200" indent="-457200">
              <a:buFont typeface="+mj-lt"/>
              <a:buAutoNum type="alphaLcParenR"/>
            </a:pPr>
            <a:r>
              <a:rPr lang="en-US" dirty="0"/>
              <a:t>What types of malware could cause these symptoms? </a:t>
            </a:r>
          </a:p>
          <a:p>
            <a:pPr marL="857250" lvl="1" indent="-457200"/>
            <a:r>
              <a:rPr lang="en-US" dirty="0">
                <a:solidFill>
                  <a:srgbClr val="FF0000"/>
                </a:solidFill>
              </a:rPr>
              <a:t>Virus, Worm</a:t>
            </a:r>
            <a:endParaRPr lang="en-US" sz="2200" dirty="0"/>
          </a:p>
          <a:p>
            <a:pPr marL="457200" indent="-457200">
              <a:buFont typeface="+mj-lt"/>
              <a:buAutoNum type="alphaLcParenR"/>
            </a:pPr>
            <a:r>
              <a:rPr lang="en-US" dirty="0"/>
              <a:t>How might the malware have gained access to your system? </a:t>
            </a:r>
          </a:p>
          <a:p>
            <a:pPr marL="857250" lvl="1" indent="-457200"/>
            <a:r>
              <a:rPr lang="en-US" dirty="0">
                <a:solidFill>
                  <a:srgbClr val="FF0000"/>
                </a:solidFill>
              </a:rPr>
              <a:t>Phishing attacks using malicious email messages that activate the virus or worms by using a web link pointing to a malware download or carrying malicious attachments</a:t>
            </a:r>
            <a:endParaRPr lang="en-US" dirty="0"/>
          </a:p>
          <a:p>
            <a:pPr marL="457200" indent="-457200">
              <a:buFont typeface="+mj-lt"/>
              <a:buAutoNum type="alphaLcParenR"/>
            </a:pPr>
            <a:r>
              <a:rPr lang="en-US" dirty="0"/>
              <a:t>What steps can you take to check whether this has occurred? </a:t>
            </a:r>
          </a:p>
          <a:p>
            <a:pPr marL="857250" lvl="1" indent="-457200"/>
            <a:r>
              <a:rPr lang="en-US" dirty="0">
                <a:solidFill>
                  <a:srgbClr val="FF0000"/>
                </a:solidFill>
              </a:rPr>
              <a:t>Refer to your anti-virus software logs</a:t>
            </a:r>
          </a:p>
          <a:p>
            <a:pPr marL="857250" lvl="1" indent="-457200"/>
            <a:r>
              <a:rPr lang="en-US" dirty="0">
                <a:solidFill>
                  <a:srgbClr val="FF0000"/>
                </a:solidFill>
              </a:rPr>
              <a:t>Use a traffic network analyzer, like Wireshark, and scan the network traffic for a period of time to possibly determine the type of traffic being generated by the PC, the destination, and also the service that is generating that traffic</a:t>
            </a:r>
          </a:p>
        </p:txBody>
      </p:sp>
    </p:spTree>
    <p:extLst>
      <p:ext uri="{BB962C8B-B14F-4D97-AF65-F5344CB8AC3E}">
        <p14:creationId xmlns:p14="http://schemas.microsoft.com/office/powerpoint/2010/main" val="3628008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19</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400050" lvl="1" indent="0">
              <a:buNone/>
            </a:pPr>
            <a:endParaRPr lang="en-US" sz="1800" dirty="0"/>
          </a:p>
          <a:p>
            <a:pPr marL="0" indent="0">
              <a:buNone/>
            </a:pPr>
            <a:r>
              <a:rPr lang="en-US" dirty="0"/>
              <a:t>d) If you do identify malware on your PC, how can you restore it to safe operation?</a:t>
            </a:r>
          </a:p>
          <a:p>
            <a:pPr marL="857250" lvl="1" indent="-457200">
              <a:buFont typeface="+mj-lt"/>
              <a:buAutoNum type="arabicPeriod"/>
            </a:pPr>
            <a:r>
              <a:rPr lang="en-US" dirty="0">
                <a:solidFill>
                  <a:srgbClr val="FF0000"/>
                </a:solidFill>
              </a:rPr>
              <a:t>Isolate the machine from any network connections</a:t>
            </a:r>
          </a:p>
          <a:p>
            <a:pPr marL="857250" lvl="1" indent="-457200">
              <a:buFont typeface="+mj-lt"/>
              <a:buAutoNum type="arabicPeriod"/>
            </a:pPr>
            <a:r>
              <a:rPr lang="en-US" dirty="0">
                <a:solidFill>
                  <a:srgbClr val="FF0000"/>
                </a:solidFill>
              </a:rPr>
              <a:t>Attempt to create a backup of the data, although the backup will contain infected files, at least data will be saved for future cleaning</a:t>
            </a:r>
          </a:p>
          <a:p>
            <a:pPr marL="857250" lvl="1" indent="-457200">
              <a:buFont typeface="+mj-lt"/>
              <a:buAutoNum type="arabicPeriod"/>
            </a:pPr>
            <a:r>
              <a:rPr lang="en-US" dirty="0">
                <a:solidFill>
                  <a:srgbClr val="FF0000"/>
                </a:solidFill>
              </a:rPr>
              <a:t>If possible, completely rebuild the system and recover the data from the most recent backup that is considered free from malware</a:t>
            </a:r>
          </a:p>
          <a:p>
            <a:pPr marL="857250" lvl="1" indent="-457200">
              <a:buFont typeface="+mj-lt"/>
              <a:buAutoNum type="arabicPeriod"/>
            </a:pPr>
            <a:r>
              <a:rPr lang="en-US" dirty="0">
                <a:solidFill>
                  <a:srgbClr val="FF0000"/>
                </a:solidFill>
              </a:rPr>
              <a:t>If no backups are available then try to clean the system using an anti-virus package or other data recovery tools</a:t>
            </a:r>
          </a:p>
        </p:txBody>
      </p:sp>
      <p:sp>
        <p:nvSpPr>
          <p:cNvPr id="3" name="TextBox 2">
            <a:extLst>
              <a:ext uri="{FF2B5EF4-FFF2-40B4-BE49-F238E27FC236}">
                <a16:creationId xmlns:a16="http://schemas.microsoft.com/office/drawing/2014/main" id="{34CF4C01-483A-1892-ED38-92EA44A92E13}"/>
              </a:ext>
            </a:extLst>
          </p:cNvPr>
          <p:cNvSpPr txBox="1"/>
          <p:nvPr/>
        </p:nvSpPr>
        <p:spPr>
          <a:xfrm>
            <a:off x="2500072" y="5579827"/>
            <a:ext cx="8466881" cy="769441"/>
          </a:xfrm>
          <a:prstGeom prst="rect">
            <a:avLst/>
          </a:prstGeom>
          <a:noFill/>
        </p:spPr>
        <p:txBody>
          <a:bodyPr wrap="square" rtlCol="0">
            <a:spAutoFit/>
          </a:bodyPr>
          <a:lstStyle/>
          <a:p>
            <a:r>
              <a:rPr lang="en-US" sz="2200" b="1" u="sng" dirty="0">
                <a:solidFill>
                  <a:srgbClr val="00B050"/>
                </a:solidFill>
                <a:latin typeface="Arial" panose="020B0604020202020204" pitchFamily="34" charset="0"/>
                <a:cs typeface="Arial" panose="020B0604020202020204" pitchFamily="34" charset="0"/>
              </a:rPr>
              <a:t>Moral</a:t>
            </a:r>
            <a:r>
              <a:rPr lang="en-US" sz="2200" dirty="0">
                <a:solidFill>
                  <a:srgbClr val="00B050"/>
                </a:solidFill>
                <a:latin typeface="Arial" panose="020B0604020202020204" pitchFamily="34" charset="0"/>
                <a:cs typeface="Arial" panose="020B0604020202020204" pitchFamily="34" charset="0"/>
              </a:rPr>
              <a:t>: Have a plan and know your Risks; Consider Cyber Insurance purchase and follow Incident Response best practices…</a:t>
            </a:r>
          </a:p>
        </p:txBody>
      </p:sp>
    </p:spTree>
    <p:extLst>
      <p:ext uri="{BB962C8B-B14F-4D97-AF65-F5344CB8AC3E}">
        <p14:creationId xmlns:p14="http://schemas.microsoft.com/office/powerpoint/2010/main" val="34453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 Security Definition</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9"/>
            <a:ext cx="8229600" cy="4525963"/>
          </a:xfrm>
        </p:spPr>
        <p:txBody>
          <a:bodyPr/>
          <a:lstStyle/>
          <a:p>
            <a:r>
              <a:rPr lang="en-US" dirty="0"/>
              <a:t>NIST 7298 Report defines the term cybersecurity as follows:</a:t>
            </a:r>
          </a:p>
          <a:p>
            <a:pPr marL="0" indent="0">
              <a:buNone/>
            </a:pPr>
            <a:r>
              <a:rPr lang="en-US" i="1" dirty="0"/>
              <a:t>“Measures and controls that ensure confidentiality, integrity, and availability of information system assets including hardware, software, firmware, and information being processed, stored, and communicated.”</a:t>
            </a:r>
          </a:p>
          <a:p>
            <a:endParaRPr lang="en-US" dirty="0"/>
          </a:p>
          <a:p>
            <a:endParaRPr lang="en-US" dirty="0"/>
          </a:p>
        </p:txBody>
      </p:sp>
      <p:pic>
        <p:nvPicPr>
          <p:cNvPr id="5" name="Picture 4">
            <a:extLst>
              <a:ext uri="{FF2B5EF4-FFF2-40B4-BE49-F238E27FC236}">
                <a16:creationId xmlns:a16="http://schemas.microsoft.com/office/drawing/2014/main" id="{24A93C34-7275-6F45-A3DB-D05A072E25E3}"/>
              </a:ext>
            </a:extLst>
          </p:cNvPr>
          <p:cNvPicPr>
            <a:picLocks noChangeAspect="1"/>
          </p:cNvPicPr>
          <p:nvPr/>
        </p:nvPicPr>
        <p:blipFill>
          <a:blip r:embed="rId3"/>
          <a:stretch>
            <a:fillRect/>
          </a:stretch>
        </p:blipFill>
        <p:spPr>
          <a:xfrm>
            <a:off x="6897511" y="3111857"/>
            <a:ext cx="2798233" cy="2831745"/>
          </a:xfrm>
          <a:prstGeom prst="rect">
            <a:avLst/>
          </a:prstGeom>
        </p:spPr>
      </p:pic>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20</a:t>
            </a:fld>
            <a:endParaRPr lang="en-US" dirty="0"/>
          </a:p>
        </p:txBody>
      </p:sp>
      <p:sp>
        <p:nvSpPr>
          <p:cNvPr id="7" name="Rectangle 6">
            <a:extLst>
              <a:ext uri="{FF2B5EF4-FFF2-40B4-BE49-F238E27FC236}">
                <a16:creationId xmlns:a16="http://schemas.microsoft.com/office/drawing/2014/main" id="{7089FFAB-D122-D24D-A4C7-FBA974C28D6A}"/>
              </a:ext>
            </a:extLst>
          </p:cNvPr>
          <p:cNvSpPr/>
          <p:nvPr/>
        </p:nvSpPr>
        <p:spPr>
          <a:xfrm>
            <a:off x="1811865" y="4002967"/>
            <a:ext cx="4814712" cy="923330"/>
          </a:xfrm>
          <a:prstGeom prst="rect">
            <a:avLst/>
          </a:prstGeom>
        </p:spPr>
        <p:txBody>
          <a:bodyPr wrap="square">
            <a:spAutoFit/>
          </a:bodyPr>
          <a:lstStyle/>
          <a:p>
            <a:r>
              <a:rPr lang="en-US" dirty="0">
                <a:solidFill>
                  <a:srgbClr val="0432FF"/>
                </a:solidFill>
                <a:latin typeface="Arial" pitchFamily="-107" charset="0"/>
              </a:rPr>
              <a:t>1. What assets do we need to protect?</a:t>
            </a:r>
          </a:p>
          <a:p>
            <a:r>
              <a:rPr lang="en-US" dirty="0">
                <a:solidFill>
                  <a:srgbClr val="0432FF"/>
                </a:solidFill>
                <a:latin typeface="Arial" pitchFamily="-107" charset="0"/>
              </a:rPr>
              <a:t>2. How are those assets threatened?</a:t>
            </a:r>
          </a:p>
          <a:p>
            <a:r>
              <a:rPr lang="en-US" dirty="0">
                <a:solidFill>
                  <a:srgbClr val="0432FF"/>
                </a:solidFill>
                <a:latin typeface="Arial" pitchFamily="-107" charset="0"/>
              </a:rPr>
              <a:t>3. What can we do to counter those threats?</a:t>
            </a:r>
            <a:endParaRPr lang="en-US" dirty="0">
              <a:solidFill>
                <a:srgbClr val="0432FF"/>
              </a:solidFill>
            </a:endParaRPr>
          </a:p>
        </p:txBody>
      </p:sp>
      <p:sp>
        <p:nvSpPr>
          <p:cNvPr id="8" name="Rectangle 7">
            <a:extLst>
              <a:ext uri="{FF2B5EF4-FFF2-40B4-BE49-F238E27FC236}">
                <a16:creationId xmlns:a16="http://schemas.microsoft.com/office/drawing/2014/main" id="{DCBBBB99-F921-E34E-A5BE-612E090C6995}"/>
              </a:ext>
            </a:extLst>
          </p:cNvPr>
          <p:cNvSpPr/>
          <p:nvPr/>
        </p:nvSpPr>
        <p:spPr>
          <a:xfrm>
            <a:off x="6626577" y="5968174"/>
            <a:ext cx="3689300" cy="738664"/>
          </a:xfrm>
          <a:prstGeom prst="rect">
            <a:avLst/>
          </a:prstGeom>
        </p:spPr>
        <p:txBody>
          <a:bodyPr wrap="square">
            <a:spAutoFit/>
          </a:bodyPr>
          <a:lstStyle/>
          <a:p>
            <a:r>
              <a:rPr lang="en-US" sz="1400" i="1" dirty="0">
                <a:solidFill>
                  <a:schemeClr val="bg1">
                    <a:lumMod val="50000"/>
                  </a:schemeClr>
                </a:solidFill>
                <a:latin typeface="Arial" pitchFamily="-107" charset="0"/>
              </a:rPr>
              <a:t>NIST standard FIPS 199 (Standards for Security Categorization of Federal Information and Information Systems) </a:t>
            </a:r>
            <a:endParaRPr lang="en-US" sz="1400" i="1" dirty="0">
              <a:solidFill>
                <a:schemeClr val="bg1">
                  <a:lumMod val="50000"/>
                </a:schemeClr>
              </a:solidFill>
            </a:endParaRPr>
          </a:p>
        </p:txBody>
      </p:sp>
    </p:spTree>
    <p:extLst>
      <p:ext uri="{BB962C8B-B14F-4D97-AF65-F5344CB8AC3E}">
        <p14:creationId xmlns:p14="http://schemas.microsoft.com/office/powerpoint/2010/main" val="12832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Key Security Concepts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21</a:t>
            </a:fld>
            <a:endParaRPr lang="en-US" dirty="0"/>
          </a:p>
        </p:txBody>
      </p:sp>
      <p:grpSp>
        <p:nvGrpSpPr>
          <p:cNvPr id="7" name="Group 6">
            <a:extLst>
              <a:ext uri="{FF2B5EF4-FFF2-40B4-BE49-F238E27FC236}">
                <a16:creationId xmlns:a16="http://schemas.microsoft.com/office/drawing/2014/main" id="{F3FB7F4F-F846-5E4F-B19F-4C665847D54D}"/>
              </a:ext>
            </a:extLst>
          </p:cNvPr>
          <p:cNvGrpSpPr/>
          <p:nvPr/>
        </p:nvGrpSpPr>
        <p:grpSpPr>
          <a:xfrm>
            <a:off x="1777307" y="1763499"/>
            <a:ext cx="3238427" cy="1026000"/>
            <a:chOff x="1785" y="306062"/>
            <a:chExt cx="3238427" cy="1026000"/>
          </a:xfrm>
        </p:grpSpPr>
        <p:sp>
          <p:nvSpPr>
            <p:cNvPr id="23" name="Chevron 22">
              <a:extLst>
                <a:ext uri="{FF2B5EF4-FFF2-40B4-BE49-F238E27FC236}">
                  <a16:creationId xmlns:a16="http://schemas.microsoft.com/office/drawing/2014/main" id="{09BFA3AF-CB36-D647-8FF7-0DD3ACFFD8E6}"/>
                </a:ext>
              </a:extLst>
            </p:cNvPr>
            <p:cNvSpPr/>
            <p:nvPr/>
          </p:nvSpPr>
          <p:spPr>
            <a:xfrm>
              <a:off x="1785" y="306062"/>
              <a:ext cx="3238427"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4" name="Chevron 4">
              <a:extLst>
                <a:ext uri="{FF2B5EF4-FFF2-40B4-BE49-F238E27FC236}">
                  <a16:creationId xmlns:a16="http://schemas.microsoft.com/office/drawing/2014/main" id="{A8ACFC1C-6EC0-C246-8104-3980B217E282}"/>
                </a:ext>
              </a:extLst>
            </p:cNvPr>
            <p:cNvSpPr txBox="1"/>
            <p:nvPr/>
          </p:nvSpPr>
          <p:spPr>
            <a:xfrm>
              <a:off x="514785" y="306062"/>
              <a:ext cx="2212427"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012" tIns="30671" rIns="30671" bIns="30671" numCol="1" spcCol="1270" anchor="ctr" anchorCtr="0">
              <a:noAutofit/>
            </a:bodyPr>
            <a:lstStyle/>
            <a:p>
              <a:pPr algn="ctr" defTabSz="1022350">
                <a:lnSpc>
                  <a:spcPct val="90000"/>
                </a:lnSpc>
                <a:spcBef>
                  <a:spcPct val="0"/>
                </a:spcBef>
                <a:spcAft>
                  <a:spcPct val="35000"/>
                </a:spcAft>
              </a:pPr>
              <a:r>
                <a:rPr lang="en-US" sz="2300" dirty="0">
                  <a:solidFill>
                    <a:schemeClr val="bg1"/>
                  </a:solidFill>
                  <a:latin typeface="Arial" panose="020B0604020202020204" pitchFamily="34" charset="0"/>
                  <a:cs typeface="Arial" panose="020B0604020202020204" pitchFamily="34" charset="0"/>
                </a:rPr>
                <a:t>Confidentiality</a:t>
              </a:r>
            </a:p>
          </p:txBody>
        </p:sp>
      </p:grpSp>
      <p:grpSp>
        <p:nvGrpSpPr>
          <p:cNvPr id="8" name="Group 7">
            <a:extLst>
              <a:ext uri="{FF2B5EF4-FFF2-40B4-BE49-F238E27FC236}">
                <a16:creationId xmlns:a16="http://schemas.microsoft.com/office/drawing/2014/main" id="{4C99BD67-7CC1-444A-A53B-F15DDEE84A24}"/>
              </a:ext>
            </a:extLst>
          </p:cNvPr>
          <p:cNvGrpSpPr/>
          <p:nvPr/>
        </p:nvGrpSpPr>
        <p:grpSpPr>
          <a:xfrm>
            <a:off x="1777306" y="2942128"/>
            <a:ext cx="2619854" cy="3555868"/>
            <a:chOff x="289255" y="1484691"/>
            <a:chExt cx="2332384" cy="3555868"/>
          </a:xfrm>
        </p:grpSpPr>
        <p:sp>
          <p:nvSpPr>
            <p:cNvPr id="21" name="Rectangle 20">
              <a:extLst>
                <a:ext uri="{FF2B5EF4-FFF2-40B4-BE49-F238E27FC236}">
                  <a16:creationId xmlns:a16="http://schemas.microsoft.com/office/drawing/2014/main" id="{83FB910B-A870-794A-B708-A1F085484B1E}"/>
                </a:ext>
              </a:extLst>
            </p:cNvPr>
            <p:cNvSpPr/>
            <p:nvPr/>
          </p:nvSpPr>
          <p:spPr>
            <a:xfrm>
              <a:off x="289255" y="1484691"/>
              <a:ext cx="2332384" cy="35558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TextBox 21">
              <a:extLst>
                <a:ext uri="{FF2B5EF4-FFF2-40B4-BE49-F238E27FC236}">
                  <a16:creationId xmlns:a16="http://schemas.microsoft.com/office/drawing/2014/main" id="{BA188DFF-51EB-4A4C-B820-C95CA64855A3}"/>
                </a:ext>
              </a:extLst>
            </p:cNvPr>
            <p:cNvSpPr txBox="1"/>
            <p:nvPr/>
          </p:nvSpPr>
          <p:spPr>
            <a:xfrm>
              <a:off x="289255" y="1484691"/>
              <a:ext cx="2332384" cy="35558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Preserving authorized restrictions on information access and disclosure, including means for protecting personal privacy and proprietary information</a:t>
              </a:r>
              <a:endParaRPr lang="en-US" sz="1600" i="1" dirty="0">
                <a:solidFill>
                  <a:schemeClr val="tx1"/>
                </a:solidFill>
                <a:latin typeface="Arial" pitchFamily="-107" charset="0"/>
              </a:endParaRPr>
            </a:p>
            <a:p>
              <a:endParaRPr lang="en-US" sz="1600" i="1" dirty="0">
                <a:solidFill>
                  <a:schemeClr val="tx1"/>
                </a:solidFill>
                <a:latin typeface="Arial" pitchFamily="-107" charset="0"/>
              </a:endParaRPr>
            </a:p>
            <a:p>
              <a:r>
                <a:rPr lang="en-US" sz="1600" i="1" dirty="0">
                  <a:solidFill>
                    <a:srgbClr val="FF0000"/>
                  </a:solidFill>
                  <a:latin typeface="Arial" pitchFamily="-107" charset="0"/>
                </a:rPr>
                <a:t>Loss of confidentiality </a:t>
              </a:r>
              <a:r>
                <a:rPr lang="en-US" sz="1600" i="1" dirty="0">
                  <a:solidFill>
                    <a:schemeClr val="tx1"/>
                  </a:solidFill>
                  <a:latin typeface="Arial" pitchFamily="-107" charset="0"/>
                </a:rPr>
                <a:t>is the unauthorized disclosure of</a:t>
              </a:r>
            </a:p>
            <a:p>
              <a:r>
                <a:rPr lang="en-US" sz="1600" i="1" dirty="0">
                  <a:solidFill>
                    <a:schemeClr val="tx1"/>
                  </a:solidFill>
                  <a:latin typeface="Arial" pitchFamily="-107" charset="0"/>
                </a:rPr>
                <a:t>information</a:t>
              </a:r>
            </a:p>
          </p:txBody>
        </p:sp>
      </p:grpSp>
      <p:grpSp>
        <p:nvGrpSpPr>
          <p:cNvPr id="9" name="Group 8">
            <a:extLst>
              <a:ext uri="{FF2B5EF4-FFF2-40B4-BE49-F238E27FC236}">
                <a16:creationId xmlns:a16="http://schemas.microsoft.com/office/drawing/2014/main" id="{491E66C2-21EB-544D-ABDD-7816A3F0BBC2}"/>
              </a:ext>
            </a:extLst>
          </p:cNvPr>
          <p:cNvGrpSpPr/>
          <p:nvPr/>
        </p:nvGrpSpPr>
        <p:grpSpPr>
          <a:xfrm>
            <a:off x="4799734" y="1800562"/>
            <a:ext cx="2915480" cy="1026000"/>
            <a:chOff x="3024213" y="343125"/>
            <a:chExt cx="2915480" cy="1026000"/>
          </a:xfrm>
        </p:grpSpPr>
        <p:sp>
          <p:nvSpPr>
            <p:cNvPr id="19" name="Chevron 18">
              <a:extLst>
                <a:ext uri="{FF2B5EF4-FFF2-40B4-BE49-F238E27FC236}">
                  <a16:creationId xmlns:a16="http://schemas.microsoft.com/office/drawing/2014/main" id="{38EBA923-F317-6541-BE73-234EC7B93B97}"/>
                </a:ext>
              </a:extLst>
            </p:cNvPr>
            <p:cNvSpPr/>
            <p:nvPr/>
          </p:nvSpPr>
          <p:spPr>
            <a:xfrm>
              <a:off x="302421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0" name="Chevron 8">
              <a:extLst>
                <a:ext uri="{FF2B5EF4-FFF2-40B4-BE49-F238E27FC236}">
                  <a16:creationId xmlns:a16="http://schemas.microsoft.com/office/drawing/2014/main" id="{384AE2C9-8359-A344-91F5-2AEB5E5E1041}"/>
                </a:ext>
              </a:extLst>
            </p:cNvPr>
            <p:cNvSpPr txBox="1"/>
            <p:nvPr/>
          </p:nvSpPr>
          <p:spPr>
            <a:xfrm>
              <a:off x="353721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Integrity</a:t>
              </a:r>
            </a:p>
          </p:txBody>
        </p:sp>
      </p:grpSp>
      <p:grpSp>
        <p:nvGrpSpPr>
          <p:cNvPr id="10" name="Group 9">
            <a:extLst>
              <a:ext uri="{FF2B5EF4-FFF2-40B4-BE49-F238E27FC236}">
                <a16:creationId xmlns:a16="http://schemas.microsoft.com/office/drawing/2014/main" id="{239D059C-AEEE-964D-B78A-2B1CDFAD73AB}"/>
              </a:ext>
            </a:extLst>
          </p:cNvPr>
          <p:cNvGrpSpPr/>
          <p:nvPr/>
        </p:nvGrpSpPr>
        <p:grpSpPr>
          <a:xfrm>
            <a:off x="4924354" y="2922972"/>
            <a:ext cx="2619854" cy="3407619"/>
            <a:chOff x="3148833" y="1465534"/>
            <a:chExt cx="2332384" cy="3407619"/>
          </a:xfrm>
        </p:grpSpPr>
        <p:sp>
          <p:nvSpPr>
            <p:cNvPr id="17" name="Rectangle 16">
              <a:extLst>
                <a:ext uri="{FF2B5EF4-FFF2-40B4-BE49-F238E27FC236}">
                  <a16:creationId xmlns:a16="http://schemas.microsoft.com/office/drawing/2014/main" id="{3FFD2B18-8E44-D743-AB9E-AD34FDECE20E}"/>
                </a:ext>
              </a:extLst>
            </p:cNvPr>
            <p:cNvSpPr/>
            <p:nvPr/>
          </p:nvSpPr>
          <p:spPr>
            <a:xfrm>
              <a:off x="3148833" y="1465534"/>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a:extLst>
                <a:ext uri="{FF2B5EF4-FFF2-40B4-BE49-F238E27FC236}">
                  <a16:creationId xmlns:a16="http://schemas.microsoft.com/office/drawing/2014/main" id="{88A54518-E15E-BC4B-ABCD-060E5D1982BF}"/>
                </a:ext>
              </a:extLst>
            </p:cNvPr>
            <p:cNvSpPr txBox="1"/>
            <p:nvPr/>
          </p:nvSpPr>
          <p:spPr>
            <a:xfrm>
              <a:off x="3148833" y="1465534"/>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Guarding against improper information modification or destruction, including ensuring information nonrepudiation and authenticity</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integrity </a:t>
              </a:r>
              <a:r>
                <a:rPr lang="en-US" sz="1600" i="1" dirty="0">
                  <a:latin typeface="Arial" panose="020B0604020202020204" pitchFamily="34" charset="0"/>
                  <a:cs typeface="Arial" panose="020B0604020202020204" pitchFamily="34" charset="0"/>
                </a:rPr>
                <a:t>is the unauthorized modification or destruction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B73B0CC6-9531-6945-8314-03DB23889B96}"/>
              </a:ext>
            </a:extLst>
          </p:cNvPr>
          <p:cNvGrpSpPr/>
          <p:nvPr/>
        </p:nvGrpSpPr>
        <p:grpSpPr>
          <a:xfrm>
            <a:off x="7499214" y="1800562"/>
            <a:ext cx="2915480" cy="1026000"/>
            <a:chOff x="5723693" y="343125"/>
            <a:chExt cx="2915480" cy="1026000"/>
          </a:xfrm>
        </p:grpSpPr>
        <p:sp>
          <p:nvSpPr>
            <p:cNvPr id="15" name="Chevron 14">
              <a:extLst>
                <a:ext uri="{FF2B5EF4-FFF2-40B4-BE49-F238E27FC236}">
                  <a16:creationId xmlns:a16="http://schemas.microsoft.com/office/drawing/2014/main" id="{93C83B53-56EB-6E43-BDAE-DE94782C03FC}"/>
                </a:ext>
              </a:extLst>
            </p:cNvPr>
            <p:cNvSpPr/>
            <p:nvPr/>
          </p:nvSpPr>
          <p:spPr>
            <a:xfrm>
              <a:off x="572369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16" name="Chevron 12">
              <a:extLst>
                <a:ext uri="{FF2B5EF4-FFF2-40B4-BE49-F238E27FC236}">
                  <a16:creationId xmlns:a16="http://schemas.microsoft.com/office/drawing/2014/main" id="{6EE3B13E-A819-2B47-8A79-25A5C01119F8}"/>
                </a:ext>
              </a:extLst>
            </p:cNvPr>
            <p:cNvSpPr txBox="1"/>
            <p:nvPr/>
          </p:nvSpPr>
          <p:spPr>
            <a:xfrm>
              <a:off x="623669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Availability</a:t>
              </a:r>
            </a:p>
          </p:txBody>
        </p:sp>
      </p:grpSp>
      <p:grpSp>
        <p:nvGrpSpPr>
          <p:cNvPr id="12" name="Group 11">
            <a:extLst>
              <a:ext uri="{FF2B5EF4-FFF2-40B4-BE49-F238E27FC236}">
                <a16:creationId xmlns:a16="http://schemas.microsoft.com/office/drawing/2014/main" id="{B10B1371-D224-714C-AB1D-C379664382EC}"/>
              </a:ext>
            </a:extLst>
          </p:cNvPr>
          <p:cNvGrpSpPr/>
          <p:nvPr/>
        </p:nvGrpSpPr>
        <p:grpSpPr>
          <a:xfrm>
            <a:off x="7710692" y="2997097"/>
            <a:ext cx="2619854" cy="3407619"/>
            <a:chOff x="5935171" y="1539659"/>
            <a:chExt cx="2332384" cy="3407619"/>
          </a:xfrm>
        </p:grpSpPr>
        <p:sp>
          <p:nvSpPr>
            <p:cNvPr id="13" name="Rectangle 12">
              <a:extLst>
                <a:ext uri="{FF2B5EF4-FFF2-40B4-BE49-F238E27FC236}">
                  <a16:creationId xmlns:a16="http://schemas.microsoft.com/office/drawing/2014/main" id="{4CD8DF5C-B900-AB4D-9D3F-E7917EE539ED}"/>
                </a:ext>
              </a:extLst>
            </p:cNvPr>
            <p:cNvSpPr/>
            <p:nvPr/>
          </p:nvSpPr>
          <p:spPr>
            <a:xfrm>
              <a:off x="5935171" y="1539659"/>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79950280-5681-F64A-BDAE-8347AAEBD971}"/>
                </a:ext>
              </a:extLst>
            </p:cNvPr>
            <p:cNvSpPr txBox="1"/>
            <p:nvPr/>
          </p:nvSpPr>
          <p:spPr>
            <a:xfrm>
              <a:off x="5935171" y="1539659"/>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Ensuring timely and reliable access to and use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availability </a:t>
              </a:r>
              <a:r>
                <a:rPr lang="en-US" sz="1600" i="1" dirty="0">
                  <a:latin typeface="Arial" panose="020B0604020202020204" pitchFamily="34" charset="0"/>
                  <a:cs typeface="Arial" panose="020B0604020202020204" pitchFamily="34" charset="0"/>
                </a:rPr>
                <a:t>is the disruption of access to or use of information or an information system</a:t>
              </a:r>
            </a:p>
          </p:txBody>
        </p:sp>
      </p:grpSp>
    </p:spTree>
    <p:extLst>
      <p:ext uri="{BB962C8B-B14F-4D97-AF65-F5344CB8AC3E}">
        <p14:creationId xmlns:p14="http://schemas.microsoft.com/office/powerpoint/2010/main" val="83410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Related CIA Triad Definitions – from Information Assurance Perspective</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8"/>
            <a:ext cx="8229600" cy="4823674"/>
          </a:xfrm>
        </p:spPr>
        <p:txBody>
          <a:bodyPr>
            <a:normAutofit lnSpcReduction="10000"/>
          </a:bodyPr>
          <a:lstStyle/>
          <a:p>
            <a:r>
              <a:rPr lang="en-US" b="1" dirty="0"/>
              <a:t>Confidentiality</a:t>
            </a:r>
            <a:r>
              <a:rPr lang="en-US" dirty="0"/>
              <a:t>: This term covers two related concepts:</a:t>
            </a:r>
          </a:p>
          <a:p>
            <a:pPr lvl="1"/>
            <a:r>
              <a:rPr lang="en-US" i="1" dirty="0"/>
              <a:t>Data confidentiality</a:t>
            </a:r>
            <a:r>
              <a:rPr lang="en-US" dirty="0"/>
              <a:t>: Assures that private or confidential information is not made available or disclosed to unauthorized individuals</a:t>
            </a:r>
          </a:p>
          <a:p>
            <a:pPr lvl="1"/>
            <a:r>
              <a:rPr lang="en-US" i="1" dirty="0"/>
              <a:t>Privacy</a:t>
            </a:r>
            <a:r>
              <a:rPr lang="en-US" dirty="0"/>
              <a:t>: Assures that individuals control or influence what information related to them may be collected and stored and by whom and to whom that information may be disclosed</a:t>
            </a:r>
          </a:p>
          <a:p>
            <a:r>
              <a:rPr lang="en-US" b="1" dirty="0"/>
              <a:t>Integrity</a:t>
            </a:r>
            <a:r>
              <a:rPr lang="en-US" dirty="0"/>
              <a:t>: This term covers two related concepts:</a:t>
            </a:r>
          </a:p>
          <a:p>
            <a:pPr lvl="1"/>
            <a:r>
              <a:rPr lang="en-US" i="1" dirty="0"/>
              <a:t>Data integrity</a:t>
            </a:r>
            <a:r>
              <a:rPr lang="en-US" dirty="0"/>
              <a:t>: Assures that information and programs are changed only in a specified and authorized manner</a:t>
            </a:r>
          </a:p>
          <a:p>
            <a:pPr lvl="1"/>
            <a:r>
              <a:rPr lang="en-US" i="1" dirty="0"/>
              <a:t>System integrity</a:t>
            </a:r>
            <a:r>
              <a:rPr lang="en-US" dirty="0"/>
              <a:t>: Assures that a system performs its intended function in an unimpaired manner, free from deliberate or inadvertent unauthorized manipulation of the system</a:t>
            </a:r>
          </a:p>
          <a:p>
            <a:r>
              <a:rPr lang="en-US" b="1" dirty="0"/>
              <a:t>Availability</a:t>
            </a:r>
            <a:r>
              <a:rPr lang="en-US" dirty="0"/>
              <a:t>: Assures that systems work promptly and service is not denied to authorized users</a:t>
            </a:r>
          </a:p>
          <a:p>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22</a:t>
            </a:fld>
            <a:endParaRPr lang="en-US" dirty="0"/>
          </a:p>
        </p:txBody>
      </p:sp>
    </p:spTree>
    <p:extLst>
      <p:ext uri="{BB962C8B-B14F-4D97-AF65-F5344CB8AC3E}">
        <p14:creationId xmlns:p14="http://schemas.microsoft.com/office/powerpoint/2010/main" val="197647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Application Security vs. Network Security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23</a:t>
            </a:fld>
            <a:endParaRPr lang="en-US" dirty="0"/>
          </a:p>
        </p:txBody>
      </p:sp>
      <p:sp>
        <p:nvSpPr>
          <p:cNvPr id="7" name="Content Placeholder 3">
            <a:extLst>
              <a:ext uri="{FF2B5EF4-FFF2-40B4-BE49-F238E27FC236}">
                <a16:creationId xmlns:a16="http://schemas.microsoft.com/office/drawing/2014/main" id="{822262D0-6ABF-634F-A0C0-14033A0AA2E1}"/>
              </a:ext>
            </a:extLst>
          </p:cNvPr>
          <p:cNvSpPr txBox="1">
            <a:spLocks/>
          </p:cNvSpPr>
          <p:nvPr/>
        </p:nvSpPr>
        <p:spPr>
          <a:xfrm>
            <a:off x="1671309" y="2008571"/>
            <a:ext cx="4342893" cy="4184585"/>
          </a:xfrm>
          <a:prstGeom prst="rect">
            <a:avLst/>
          </a:prstGeom>
          <a:ln>
            <a:solidFill>
              <a:srgbClr val="0070C0"/>
            </a:solidFill>
          </a:ln>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solidFill>
              </a:rPr>
              <a:t>Application Security</a:t>
            </a:r>
          </a:p>
          <a:p>
            <a:endParaRPr lang="en-US" sz="2000" dirty="0">
              <a:solidFill>
                <a:schemeClr val="tx1"/>
              </a:solidFill>
            </a:endParaRPr>
          </a:p>
          <a:p>
            <a:endParaRPr lang="en-US" sz="2000" dirty="0">
              <a:solidFill>
                <a:schemeClr val="tx1"/>
              </a:solidFill>
            </a:endParaRPr>
          </a:p>
          <a:p>
            <a:r>
              <a:rPr lang="en-US" sz="2000" dirty="0">
                <a:solidFill>
                  <a:schemeClr val="tx1"/>
                </a:solidFill>
              </a:rPr>
              <a:t>Preservation of confidentiality, integrity, and availability of application information</a:t>
            </a:r>
          </a:p>
          <a:p>
            <a:pPr>
              <a:spcBef>
                <a:spcPts val="1600"/>
              </a:spcBef>
            </a:pPr>
            <a:r>
              <a:rPr lang="en-US" sz="2000" dirty="0">
                <a:solidFill>
                  <a:schemeClr val="tx1"/>
                </a:solidFill>
              </a:rPr>
              <a:t>Other properties such as </a:t>
            </a:r>
            <a:r>
              <a:rPr lang="en-US" sz="2000" u="sng" dirty="0">
                <a:solidFill>
                  <a:schemeClr val="tx1"/>
                </a:solidFill>
              </a:rPr>
              <a:t>authenticity</a:t>
            </a:r>
            <a:r>
              <a:rPr lang="en-US" sz="2000" dirty="0">
                <a:solidFill>
                  <a:schemeClr val="tx1"/>
                </a:solidFill>
              </a:rPr>
              <a:t>, </a:t>
            </a:r>
            <a:r>
              <a:rPr lang="en-US" sz="2000" u="sng" dirty="0">
                <a:solidFill>
                  <a:schemeClr val="tx1"/>
                </a:solidFill>
              </a:rPr>
              <a:t>accountability</a:t>
            </a:r>
            <a:r>
              <a:rPr lang="en-US" sz="2000" dirty="0">
                <a:solidFill>
                  <a:schemeClr val="tx1"/>
                </a:solidFill>
              </a:rPr>
              <a:t>, non-repudiation, and reliability can also be involved</a:t>
            </a:r>
          </a:p>
        </p:txBody>
      </p:sp>
      <p:sp>
        <p:nvSpPr>
          <p:cNvPr id="8" name="Content Placeholder 5">
            <a:extLst>
              <a:ext uri="{FF2B5EF4-FFF2-40B4-BE49-F238E27FC236}">
                <a16:creationId xmlns:a16="http://schemas.microsoft.com/office/drawing/2014/main" id="{37206D01-300A-EA48-9808-A223D42356CD}"/>
              </a:ext>
            </a:extLst>
          </p:cNvPr>
          <p:cNvSpPr txBox="1">
            <a:spLocks/>
          </p:cNvSpPr>
          <p:nvPr/>
        </p:nvSpPr>
        <p:spPr>
          <a:xfrm>
            <a:off x="6177801" y="2008571"/>
            <a:ext cx="4338674" cy="4184585"/>
          </a:xfrm>
          <a:prstGeom prst="rect">
            <a:avLst/>
          </a:prstGeom>
          <a:solidFill>
            <a:schemeClr val="bg1"/>
          </a:solidFill>
          <a:ln>
            <a:solidFill>
              <a:srgbClr val="0070C0"/>
            </a:solidFill>
          </a:ln>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tx1"/>
                </a:solidFill>
              </a:rPr>
              <a:t>Network Security</a:t>
            </a:r>
            <a:endParaRPr lang="en-US" sz="2000" dirty="0">
              <a:solidFill>
                <a:schemeClr val="tx1"/>
              </a:solidFill>
            </a:endParaRPr>
          </a:p>
          <a:p>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Protection  of networks and their services from unauthorized modification, destruction, or disclosure </a:t>
            </a:r>
          </a:p>
          <a:p>
            <a:pPr algn="l"/>
            <a:endParaRPr lang="en-US" sz="2000" dirty="0">
              <a:solidFill>
                <a:schemeClr val="tx1"/>
              </a:solidFill>
            </a:endParaRPr>
          </a:p>
          <a:p>
            <a:pPr algn="l"/>
            <a:r>
              <a:rPr lang="en-US" sz="2000" dirty="0">
                <a:solidFill>
                  <a:schemeClr val="tx1"/>
                </a:solidFill>
              </a:rPr>
              <a:t>Provision of assurance that the network performs its critical function correctly and that there are no harmful side effects</a:t>
            </a:r>
          </a:p>
        </p:txBody>
      </p:sp>
    </p:spTree>
    <p:extLst>
      <p:ext uri="{BB962C8B-B14F-4D97-AF65-F5344CB8AC3E}">
        <p14:creationId xmlns:p14="http://schemas.microsoft.com/office/powerpoint/2010/main" val="238594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Other Essential Definitions</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8"/>
            <a:ext cx="8229600" cy="4823674"/>
          </a:xfrm>
        </p:spPr>
        <p:txBody>
          <a:bodyPr>
            <a:normAutofit fontScale="85000" lnSpcReduction="20000"/>
          </a:bodyPr>
          <a:lstStyle/>
          <a:p>
            <a:r>
              <a:rPr lang="en-US" b="1" dirty="0"/>
              <a:t>Authenticity</a:t>
            </a:r>
            <a:r>
              <a:rPr lang="en-US" dirty="0"/>
              <a:t>:  The property of being genuine and being able to be verified and trusted; confidence in the validity of a transmission, a message, or message originator</a:t>
            </a:r>
          </a:p>
          <a:p>
            <a:pPr lvl="1"/>
            <a:r>
              <a:rPr lang="en-US" dirty="0"/>
              <a:t>This means verifying that users are who they say they are and that each input arriving at the system came from a trusted source</a:t>
            </a:r>
          </a:p>
          <a:p>
            <a:pPr marL="457200" lvl="1" indent="0">
              <a:buNone/>
            </a:pPr>
            <a:endParaRPr lang="en-US" dirty="0"/>
          </a:p>
          <a:p>
            <a:r>
              <a:rPr lang="en-US" b="1" dirty="0"/>
              <a:t>Non-Repudiation</a:t>
            </a:r>
            <a:r>
              <a:rPr lang="en-US" dirty="0"/>
              <a:t>: Assurance that the sender of information is provided with proof of delivery and the recipient is provided with proof of the sender’s identity, so neither can later deny having processed the information </a:t>
            </a:r>
            <a:r>
              <a:rPr lang="en-US" sz="2400" dirty="0"/>
              <a:t>(e.g., digital signatures that help one to not deny validity)</a:t>
            </a:r>
            <a:endParaRPr lang="en-US" dirty="0"/>
          </a:p>
          <a:p>
            <a:endParaRPr lang="en-US" b="1" dirty="0"/>
          </a:p>
          <a:p>
            <a:r>
              <a:rPr lang="en-US" b="1" dirty="0"/>
              <a:t>Accountability</a:t>
            </a:r>
            <a:r>
              <a:rPr lang="en-US" dirty="0"/>
              <a:t>:  The security goal that generates the requirement for actions of an entity to be traced uniquely to that entity</a:t>
            </a:r>
          </a:p>
          <a:p>
            <a:pPr lvl="1"/>
            <a:r>
              <a:rPr lang="en-US" dirty="0"/>
              <a:t>This supports non-repudiation, deterrence, fault isolation, intrusion detection and prevention, and after-action recovery and legal action</a:t>
            </a:r>
          </a:p>
          <a:p>
            <a:pPr lvl="1"/>
            <a:r>
              <a:rPr lang="en-US" dirty="0"/>
              <a:t>Because truly secure systems are not yet an achievable goal, we must be able to trace a security breach to a responsible party</a:t>
            </a:r>
          </a:p>
          <a:p>
            <a:pPr lvl="1"/>
            <a:r>
              <a:rPr lang="en-US" dirty="0"/>
              <a:t>Systems must keep records of their activities to permit later forensic analysis to trace security breaches or to aid in transaction disputes</a:t>
            </a:r>
          </a:p>
          <a:p>
            <a:endParaRPr lang="en-US" b="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24</a:t>
            </a:fld>
            <a:endParaRPr lang="en-US" dirty="0"/>
          </a:p>
        </p:txBody>
      </p:sp>
    </p:spTree>
    <p:extLst>
      <p:ext uri="{BB962C8B-B14F-4D97-AF65-F5344CB8AC3E}">
        <p14:creationId xmlns:p14="http://schemas.microsoft.com/office/powerpoint/2010/main" val="1508545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Security Concepts and Relationships</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25</a:t>
            </a:fld>
            <a:endParaRPr lang="en-US" dirty="0"/>
          </a:p>
        </p:txBody>
      </p:sp>
      <p:pic>
        <p:nvPicPr>
          <p:cNvPr id="9" name="Picture 8">
            <a:extLst>
              <a:ext uri="{FF2B5EF4-FFF2-40B4-BE49-F238E27FC236}">
                <a16:creationId xmlns:a16="http://schemas.microsoft.com/office/drawing/2014/main" id="{08F0277B-3805-0741-91B8-24B5BEC162B9}"/>
              </a:ext>
            </a:extLst>
          </p:cNvPr>
          <p:cNvPicPr>
            <a:picLocks noChangeAspect="1"/>
          </p:cNvPicPr>
          <p:nvPr/>
        </p:nvPicPr>
        <p:blipFill>
          <a:blip r:embed="rId3"/>
          <a:stretch>
            <a:fillRect/>
          </a:stretch>
        </p:blipFill>
        <p:spPr>
          <a:xfrm>
            <a:off x="2592309" y="1417639"/>
            <a:ext cx="7260879" cy="4671335"/>
          </a:xfrm>
          <a:prstGeom prst="rect">
            <a:avLst/>
          </a:prstGeom>
        </p:spPr>
      </p:pic>
    </p:spTree>
    <p:extLst>
      <p:ext uri="{BB962C8B-B14F-4D97-AF65-F5344CB8AC3E}">
        <p14:creationId xmlns:p14="http://schemas.microsoft.com/office/powerpoint/2010/main" val="3925861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dirty="0"/>
              <a:t>Security Concepts and Relationships</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26</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325846"/>
            <a:ext cx="8229600" cy="4983162"/>
          </a:xfrm>
        </p:spPr>
        <p:txBody>
          <a:bodyPr>
            <a:normAutofit fontScale="85000" lnSpcReduction="20000"/>
          </a:bodyPr>
          <a:lstStyle/>
          <a:p>
            <a:r>
              <a:rPr lang="en-US" b="1" dirty="0"/>
              <a:t>Adversary (threat agent)</a:t>
            </a:r>
          </a:p>
          <a:p>
            <a:pPr lvl="1"/>
            <a:r>
              <a:rPr lang="en-US" dirty="0"/>
              <a:t>Individual, group, organization, or government that conducts or has the intent to conduct detrimental activities</a:t>
            </a:r>
            <a:br>
              <a:rPr lang="en-US" dirty="0"/>
            </a:br>
            <a:endParaRPr lang="en-US" dirty="0"/>
          </a:p>
          <a:p>
            <a:r>
              <a:rPr lang="en-US" b="1" dirty="0"/>
              <a:t>Attack</a:t>
            </a:r>
          </a:p>
          <a:p>
            <a:pPr lvl="1"/>
            <a:r>
              <a:rPr lang="en-US" dirty="0"/>
              <a:t>Any kind of malicious activity that attempts to collect, disrupt, deny, degrade, or destroy information system resources or the information itself</a:t>
            </a:r>
          </a:p>
          <a:p>
            <a:pPr lvl="1"/>
            <a:endParaRPr lang="en-US" dirty="0"/>
          </a:p>
          <a:p>
            <a:r>
              <a:rPr lang="en-US" b="1" dirty="0"/>
              <a:t>Countermeasure</a:t>
            </a:r>
          </a:p>
          <a:p>
            <a:pPr lvl="1"/>
            <a:r>
              <a:rPr lang="en-US" dirty="0"/>
              <a:t>A device or techniques that has as its objective the impairment of the operational effectiveness of undesirable or adversarial activity</a:t>
            </a:r>
          </a:p>
          <a:p>
            <a:pPr lvl="1"/>
            <a:r>
              <a:rPr lang="en-US" dirty="0"/>
              <a:t>Aims to prevent espionage, sabotage, theft, or unauthorized access to or use of sensitive information or information systems</a:t>
            </a:r>
          </a:p>
          <a:p>
            <a:pPr marL="457200" lvl="1" indent="0">
              <a:buNone/>
            </a:pPr>
            <a:endParaRPr lang="en-US" dirty="0"/>
          </a:p>
          <a:p>
            <a:r>
              <a:rPr lang="en-US" b="1" dirty="0"/>
              <a:t>Risk</a:t>
            </a:r>
          </a:p>
          <a:p>
            <a:pPr lvl="1"/>
            <a:r>
              <a:rPr lang="en-US" dirty="0"/>
              <a:t>A measure of the extent to which an entity is threatened by a potential circumstance or event, and typically a function of: (</a:t>
            </a:r>
            <a:r>
              <a:rPr lang="en-US" dirty="0" err="1"/>
              <a:t>i</a:t>
            </a:r>
            <a:r>
              <a:rPr lang="en-US" dirty="0"/>
              <a:t>) the adverse impacts that would arise if the circumstance or event occurs; and (ii) the likelihood of occurrence</a:t>
            </a:r>
          </a:p>
        </p:txBody>
      </p:sp>
      <p:pic>
        <p:nvPicPr>
          <p:cNvPr id="3" name="Picture 2">
            <a:extLst>
              <a:ext uri="{FF2B5EF4-FFF2-40B4-BE49-F238E27FC236}">
                <a16:creationId xmlns:a16="http://schemas.microsoft.com/office/drawing/2014/main" id="{901F22CB-41D1-5E4A-B7A6-17D41CDA3BDA}"/>
              </a:ext>
            </a:extLst>
          </p:cNvPr>
          <p:cNvPicPr>
            <a:picLocks noChangeAspect="1"/>
          </p:cNvPicPr>
          <p:nvPr/>
        </p:nvPicPr>
        <p:blipFill>
          <a:blip r:embed="rId3"/>
          <a:stretch>
            <a:fillRect/>
          </a:stretch>
        </p:blipFill>
        <p:spPr>
          <a:xfrm>
            <a:off x="5192485" y="5760016"/>
            <a:ext cx="3636736" cy="1097984"/>
          </a:xfrm>
          <a:prstGeom prst="rect">
            <a:avLst/>
          </a:prstGeom>
        </p:spPr>
      </p:pic>
    </p:spTree>
    <p:extLst>
      <p:ext uri="{BB962C8B-B14F-4D97-AF65-F5344CB8AC3E}">
        <p14:creationId xmlns:p14="http://schemas.microsoft.com/office/powerpoint/2010/main" val="283629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Security Concepts and Relationships (2)</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27</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77500" lnSpcReduction="20000"/>
          </a:bodyPr>
          <a:lstStyle/>
          <a:p>
            <a:r>
              <a:rPr lang="en-US" b="1" dirty="0"/>
              <a:t>Security Policy</a:t>
            </a:r>
          </a:p>
          <a:p>
            <a:pPr lvl="1"/>
            <a:r>
              <a:rPr lang="en-US" dirty="0"/>
              <a:t>A set of criteria for the provision of security services; It defines and constrains the activities of a data processing facility in order to maintain a condition of security for systems and data.</a:t>
            </a:r>
          </a:p>
          <a:p>
            <a:endParaRPr lang="en-US" dirty="0"/>
          </a:p>
          <a:p>
            <a:r>
              <a:rPr lang="en-US" b="1" dirty="0"/>
              <a:t>System Resource (</a:t>
            </a:r>
            <a:r>
              <a:rPr lang="en-US" b="1" dirty="0">
                <a:solidFill>
                  <a:srgbClr val="0432FF"/>
                </a:solidFill>
              </a:rPr>
              <a:t>Asset</a:t>
            </a:r>
            <a:r>
              <a:rPr lang="en-US" b="1" dirty="0"/>
              <a:t> – Hardware, Software, Data, Network)</a:t>
            </a:r>
          </a:p>
          <a:p>
            <a:pPr lvl="1"/>
            <a:r>
              <a:rPr lang="en-US" dirty="0"/>
              <a:t>A major application, general support system, high impact program, physical plant, mission critical system, personnel, equipment, or a logically related group of systems</a:t>
            </a:r>
          </a:p>
          <a:p>
            <a:pPr marL="0" indent="0">
              <a:buNone/>
            </a:pPr>
            <a:endParaRPr lang="en-US" dirty="0"/>
          </a:p>
          <a:p>
            <a:r>
              <a:rPr lang="en-US" b="1" dirty="0"/>
              <a:t>Threat</a:t>
            </a:r>
          </a:p>
          <a:p>
            <a:pPr lvl="1"/>
            <a:r>
              <a:rPr lang="en-US" dirty="0"/>
              <a:t>Any circumstance or event with the potential to adversely impact/harm: organizational operations (including mission, functions, image, or reputation), organizational assets, individuals, other organizations, or the Nation through an information system – via unauthorized access, destruction, disclosure, modification of information, and/or denial of service</a:t>
            </a:r>
          </a:p>
          <a:p>
            <a:endParaRPr lang="en-US" dirty="0"/>
          </a:p>
          <a:p>
            <a:r>
              <a:rPr lang="en-US" b="1" dirty="0"/>
              <a:t>Vulnerability</a:t>
            </a:r>
          </a:p>
          <a:p>
            <a:pPr lvl="1"/>
            <a:r>
              <a:rPr lang="en-US" dirty="0"/>
              <a:t>Flaw or weakness within: an information system, system security procedures, internal controls, or implementation that could be exploited or triggered by a threat source</a:t>
            </a:r>
          </a:p>
          <a:p>
            <a:endParaRPr lang="en-US" dirty="0"/>
          </a:p>
          <a:p>
            <a:endParaRPr lang="en-US" dirty="0"/>
          </a:p>
        </p:txBody>
      </p:sp>
      <p:sp>
        <p:nvSpPr>
          <p:cNvPr id="3" name="Rectangle 2">
            <a:extLst>
              <a:ext uri="{FF2B5EF4-FFF2-40B4-BE49-F238E27FC236}">
                <a16:creationId xmlns:a16="http://schemas.microsoft.com/office/drawing/2014/main" id="{281E8D01-9FEC-7440-B605-D4F748516F01}"/>
              </a:ext>
            </a:extLst>
          </p:cNvPr>
          <p:cNvSpPr/>
          <p:nvPr/>
        </p:nvSpPr>
        <p:spPr>
          <a:xfrm>
            <a:off x="2291547" y="6352143"/>
            <a:ext cx="8009982" cy="338554"/>
          </a:xfrm>
          <a:prstGeom prst="rect">
            <a:avLst/>
          </a:prstGeom>
        </p:spPr>
        <p:txBody>
          <a:bodyPr wrap="square">
            <a:spAutoFit/>
          </a:bodyPr>
          <a:lstStyle/>
          <a:p>
            <a:pPr algn="ctr">
              <a:spcBef>
                <a:spcPts val="1600"/>
              </a:spcBef>
            </a:pPr>
            <a:r>
              <a:rPr lang="en-US" sz="1600" i="1" dirty="0">
                <a:solidFill>
                  <a:srgbClr val="0432FF"/>
                </a:solidFill>
                <a:latin typeface="Arial" panose="020B0604020202020204" pitchFamily="34" charset="0"/>
                <a:cs typeface="Arial" panose="020B0604020202020204" pitchFamily="34" charset="0"/>
              </a:rPr>
              <a:t>Basically, a threat is a possible danger that might exploit a vulnerability…</a:t>
            </a:r>
          </a:p>
        </p:txBody>
      </p:sp>
    </p:spTree>
    <p:extLst>
      <p:ext uri="{BB962C8B-B14F-4D97-AF65-F5344CB8AC3E}">
        <p14:creationId xmlns:p14="http://schemas.microsoft.com/office/powerpoint/2010/main" val="198648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Vulnerabilities, Threats and Attacks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28</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92500" lnSpcReduction="10000"/>
          </a:bodyPr>
          <a:lstStyle/>
          <a:p>
            <a:r>
              <a:rPr lang="en-US" b="1" dirty="0"/>
              <a:t>Categories of vulnerabilities</a:t>
            </a:r>
          </a:p>
          <a:p>
            <a:pPr lvl="1"/>
            <a:r>
              <a:rPr lang="en-US" dirty="0"/>
              <a:t>Corrupted (loss of integrity)</a:t>
            </a:r>
          </a:p>
          <a:p>
            <a:pPr lvl="1"/>
            <a:r>
              <a:rPr lang="en-US" dirty="0"/>
              <a:t>Leaky (loss of confidentiality)</a:t>
            </a:r>
          </a:p>
          <a:p>
            <a:pPr lvl="1"/>
            <a:r>
              <a:rPr lang="en-US" dirty="0"/>
              <a:t>Unavailable or very slow (loss of availability)</a:t>
            </a:r>
          </a:p>
          <a:p>
            <a:endParaRPr lang="en-US" dirty="0"/>
          </a:p>
          <a:p>
            <a:r>
              <a:rPr lang="en-US" b="1" dirty="0"/>
              <a:t>Threats</a:t>
            </a:r>
          </a:p>
          <a:p>
            <a:pPr lvl="1"/>
            <a:r>
              <a:rPr lang="en-US" dirty="0"/>
              <a:t>Capable of exploiting vulnerabilities</a:t>
            </a:r>
          </a:p>
          <a:p>
            <a:pPr lvl="1"/>
            <a:r>
              <a:rPr lang="en-US" dirty="0"/>
              <a:t>Represent potential security harm to an asset</a:t>
            </a:r>
          </a:p>
          <a:p>
            <a:endParaRPr lang="en-US" dirty="0"/>
          </a:p>
          <a:p>
            <a:r>
              <a:rPr lang="en-US" b="1" dirty="0"/>
              <a:t>Attacks (threats carried out)</a:t>
            </a:r>
          </a:p>
          <a:p>
            <a:pPr lvl="1"/>
            <a:r>
              <a:rPr lang="en-US" dirty="0">
                <a:solidFill>
                  <a:srgbClr val="0432FF"/>
                </a:solidFill>
              </a:rPr>
              <a:t>Passive</a:t>
            </a:r>
            <a:r>
              <a:rPr lang="en-US" dirty="0"/>
              <a:t> – attempt to learn or make use of information from the system that does not affect system resources</a:t>
            </a:r>
          </a:p>
          <a:p>
            <a:pPr lvl="1"/>
            <a:r>
              <a:rPr lang="en-US" dirty="0">
                <a:solidFill>
                  <a:srgbClr val="0432FF"/>
                </a:solidFill>
              </a:rPr>
              <a:t>Active</a:t>
            </a:r>
            <a:r>
              <a:rPr lang="en-US" dirty="0"/>
              <a:t> – attempt to alter system resources or affect their operation</a:t>
            </a:r>
          </a:p>
          <a:p>
            <a:pPr lvl="1"/>
            <a:r>
              <a:rPr lang="en-US" dirty="0"/>
              <a:t>Insider – initiated by an entity inside the security parameter</a:t>
            </a:r>
          </a:p>
          <a:p>
            <a:pPr lvl="1"/>
            <a:r>
              <a:rPr lang="en-US" dirty="0"/>
              <a:t>Outsider – initiated from outside the perimeter</a:t>
            </a:r>
          </a:p>
          <a:p>
            <a:endParaRPr lang="en-US" dirty="0"/>
          </a:p>
          <a:p>
            <a:endParaRPr lang="en-US" dirty="0"/>
          </a:p>
          <a:p>
            <a:endParaRPr lang="en-US" dirty="0"/>
          </a:p>
        </p:txBody>
      </p:sp>
    </p:spTree>
    <p:extLst>
      <p:ext uri="{BB962C8B-B14F-4D97-AF65-F5344CB8AC3E}">
        <p14:creationId xmlns:p14="http://schemas.microsoft.com/office/powerpoint/2010/main" val="401505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8991"/>
            <a:ext cx="8229600" cy="1143000"/>
          </a:xfrm>
        </p:spPr>
        <p:txBody>
          <a:bodyPr/>
          <a:lstStyle/>
          <a:p>
            <a:r>
              <a:rPr lang="en-US" dirty="0"/>
              <a:t>Levels of Impact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29</a:t>
            </a:fld>
            <a:endParaRPr lang="en-US" dirty="0"/>
          </a:p>
        </p:txBody>
      </p:sp>
      <p:graphicFrame>
        <p:nvGraphicFramePr>
          <p:cNvPr id="7" name="Content Placeholder 1">
            <a:extLst>
              <a:ext uri="{FF2B5EF4-FFF2-40B4-BE49-F238E27FC236}">
                <a16:creationId xmlns:a16="http://schemas.microsoft.com/office/drawing/2014/main" id="{C7A1AE2E-2323-7C4D-9727-8C6A8B0499B1}"/>
              </a:ext>
            </a:extLst>
          </p:cNvPr>
          <p:cNvGraphicFramePr>
            <a:graphicFrameLocks noGrp="1"/>
          </p:cNvGraphicFramePr>
          <p:nvPr>
            <p:ph idx="1"/>
          </p:nvPr>
        </p:nvGraphicFramePr>
        <p:xfrm>
          <a:off x="1981200" y="994145"/>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98B3C21-F956-BB45-BB15-CF274F74316A}"/>
              </a:ext>
            </a:extLst>
          </p:cNvPr>
          <p:cNvSpPr/>
          <p:nvPr/>
        </p:nvSpPr>
        <p:spPr>
          <a:xfrm>
            <a:off x="1580125" y="5483348"/>
            <a:ext cx="2718974"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noticeably reduced; (ii) minor damage to assets; (iii) minor financial loss; or (iv) minor harm to individuals</a:t>
            </a:r>
          </a:p>
        </p:txBody>
      </p:sp>
      <p:sp>
        <p:nvSpPr>
          <p:cNvPr id="9" name="Rectangle 8">
            <a:extLst>
              <a:ext uri="{FF2B5EF4-FFF2-40B4-BE49-F238E27FC236}">
                <a16:creationId xmlns:a16="http://schemas.microsoft.com/office/drawing/2014/main" id="{E9CEE2A5-D505-D14D-9AFB-2171CC20C871}"/>
              </a:ext>
            </a:extLst>
          </p:cNvPr>
          <p:cNvSpPr/>
          <p:nvPr/>
        </p:nvSpPr>
        <p:spPr>
          <a:xfrm>
            <a:off x="4607439" y="5482663"/>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significantly reduced; (ii) significant assets damage; (iii) significant financial loss; or (iv) significant but not life-threatening individuals harm</a:t>
            </a:r>
          </a:p>
        </p:txBody>
      </p:sp>
      <p:sp>
        <p:nvSpPr>
          <p:cNvPr id="10" name="Rectangle 9">
            <a:extLst>
              <a:ext uri="{FF2B5EF4-FFF2-40B4-BE49-F238E27FC236}">
                <a16:creationId xmlns:a16="http://schemas.microsoft.com/office/drawing/2014/main" id="{DE394B54-22EF-9841-A13A-1EC30AAB15CE}"/>
              </a:ext>
            </a:extLst>
          </p:cNvPr>
          <p:cNvSpPr/>
          <p:nvPr/>
        </p:nvSpPr>
        <p:spPr>
          <a:xfrm>
            <a:off x="7644227" y="5519652"/>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severely disrupted; (ii) major damage to assets; (iii) catastrophic financial loss; or (iv) individual loss of life or life-threatening injuries</a:t>
            </a:r>
          </a:p>
        </p:txBody>
      </p:sp>
      <p:cxnSp>
        <p:nvCxnSpPr>
          <p:cNvPr id="12" name="Straight Connector 11">
            <a:extLst>
              <a:ext uri="{FF2B5EF4-FFF2-40B4-BE49-F238E27FC236}">
                <a16:creationId xmlns:a16="http://schemas.microsoft.com/office/drawing/2014/main" id="{1748F644-F672-F443-B8FE-193FDB2FBE3B}"/>
              </a:ext>
            </a:extLst>
          </p:cNvPr>
          <p:cNvCxnSpPr>
            <a:cxnSpLocks/>
          </p:cNvCxnSpPr>
          <p:nvPr/>
        </p:nvCxnSpPr>
        <p:spPr>
          <a:xfrm>
            <a:off x="4628704" y="818708"/>
            <a:ext cx="0" cy="603929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C758EE0-7ED4-8341-8E3D-A3F33B8FA9D4}"/>
              </a:ext>
            </a:extLst>
          </p:cNvPr>
          <p:cNvCxnSpPr>
            <a:cxnSpLocks/>
          </p:cNvCxnSpPr>
          <p:nvPr/>
        </p:nvCxnSpPr>
        <p:spPr>
          <a:xfrm>
            <a:off x="7566839" y="818707"/>
            <a:ext cx="0" cy="598783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72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FF0000"/>
                </a:solidFill>
              </a:rPr>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88333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Survey Findings…</a:t>
            </a:r>
          </a:p>
        </p:txBody>
      </p:sp>
      <p:sp>
        <p:nvSpPr>
          <p:cNvPr id="3" name="Content Placeholder 2"/>
          <p:cNvSpPr>
            <a:spLocks noGrp="1"/>
          </p:cNvSpPr>
          <p:nvPr>
            <p:ph idx="1"/>
          </p:nvPr>
        </p:nvSpPr>
        <p:spPr>
          <a:xfrm>
            <a:off x="1981200" y="1600201"/>
            <a:ext cx="8229600" cy="4525963"/>
          </a:xfrm>
        </p:spPr>
        <p:txBody>
          <a:bodyPr/>
          <a:lstStyle/>
          <a:p>
            <a:r>
              <a:rPr lang="en-US" dirty="0"/>
              <a:t>The chief impediment to implementing cloud services was </a:t>
            </a:r>
            <a:r>
              <a:rPr lang="en-US" dirty="0">
                <a:solidFill>
                  <a:srgbClr val="FF0000"/>
                </a:solidFill>
              </a:rPr>
              <a:t>security</a:t>
            </a:r>
            <a:r>
              <a:rPr lang="en-US" dirty="0"/>
              <a:t>, listed by </a:t>
            </a:r>
            <a:r>
              <a:rPr lang="en-US" dirty="0">
                <a:solidFill>
                  <a:srgbClr val="FF0000"/>
                </a:solidFill>
              </a:rPr>
              <a:t>85%</a:t>
            </a:r>
            <a:r>
              <a:rPr lang="en-US" dirty="0"/>
              <a:t> of federal IT managers</a:t>
            </a:r>
          </a:p>
          <a:p>
            <a:pPr lvl="1"/>
            <a:r>
              <a:rPr lang="en-US" sz="1700" dirty="0">
                <a:solidFill>
                  <a:srgbClr val="7F7F7F"/>
                </a:solidFill>
              </a:rPr>
              <a:t>Source: </a:t>
            </a:r>
            <a:r>
              <a:rPr lang="en-US" sz="1700" dirty="0" err="1">
                <a:solidFill>
                  <a:srgbClr val="7F7F7F"/>
                </a:solidFill>
              </a:rPr>
              <a:t>MeriTalk</a:t>
            </a:r>
            <a:r>
              <a:rPr lang="en-US" sz="1700" dirty="0">
                <a:solidFill>
                  <a:srgbClr val="7F7F7F"/>
                </a:solidFill>
              </a:rPr>
              <a:t> Cloud Computing Exchange</a:t>
            </a:r>
          </a:p>
          <a:p>
            <a:r>
              <a:rPr lang="en-US" dirty="0">
                <a:solidFill>
                  <a:srgbClr val="FF0000"/>
                </a:solidFill>
              </a:rPr>
              <a:t>67% </a:t>
            </a:r>
            <a:r>
              <a:rPr lang="en-US" dirty="0"/>
              <a:t>of IT professionals say their organization is very vulnerable because cloud ports and firewalls are not adequately secured</a:t>
            </a:r>
          </a:p>
          <a:p>
            <a:pPr lvl="1"/>
            <a:r>
              <a:rPr lang="en-US" sz="1700" dirty="0">
                <a:solidFill>
                  <a:srgbClr val="7F7F7F"/>
                </a:solidFill>
              </a:rPr>
              <a:t>Source: </a:t>
            </a:r>
            <a:r>
              <a:rPr lang="en-US" sz="1700" dirty="0" err="1">
                <a:solidFill>
                  <a:srgbClr val="7F7F7F"/>
                </a:solidFill>
              </a:rPr>
              <a:t>Ponemon</a:t>
            </a:r>
            <a:r>
              <a:rPr lang="en-US" sz="1700" dirty="0">
                <a:solidFill>
                  <a:srgbClr val="7F7F7F"/>
                </a:solidFill>
              </a:rPr>
              <a:t> Institute</a:t>
            </a:r>
          </a:p>
          <a:p>
            <a:r>
              <a:rPr lang="en-US" dirty="0"/>
              <a:t>“…</a:t>
            </a:r>
            <a:r>
              <a:rPr lang="en-US" b="1" dirty="0">
                <a:solidFill>
                  <a:srgbClr val="0000FF"/>
                </a:solidFill>
              </a:rPr>
              <a:t>human factors</a:t>
            </a:r>
            <a:r>
              <a:rPr lang="en-US" dirty="0"/>
              <a:t>, is the biggest contributor responsible for </a:t>
            </a:r>
            <a:r>
              <a:rPr lang="en-US" dirty="0">
                <a:solidFill>
                  <a:srgbClr val="FF0000"/>
                </a:solidFill>
              </a:rPr>
              <a:t>50 to 80 percent </a:t>
            </a:r>
            <a:r>
              <a:rPr lang="en-US" dirty="0"/>
              <a:t>of network device outages”</a:t>
            </a:r>
          </a:p>
          <a:p>
            <a:pPr lvl="1"/>
            <a:r>
              <a:rPr lang="en-US" sz="1700" dirty="0">
                <a:solidFill>
                  <a:schemeClr val="bg1">
                    <a:lumMod val="50000"/>
                  </a:schemeClr>
                </a:solidFill>
              </a:rPr>
              <a:t>Source: Juniper Networks Whitepaper</a:t>
            </a:r>
          </a:p>
          <a:p>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30</a:t>
            </a:fld>
            <a:endParaRPr lang="en-US" dirty="0"/>
          </a:p>
        </p:txBody>
      </p:sp>
    </p:spTree>
    <p:extLst>
      <p:ext uri="{BB962C8B-B14F-4D97-AF65-F5344CB8AC3E}">
        <p14:creationId xmlns:p14="http://schemas.microsoft.com/office/powerpoint/2010/main" val="4242966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In-Class Exercise:</a:t>
            </a:r>
            <a:br>
              <a:rPr lang="en-US" sz="2800" dirty="0"/>
            </a:br>
            <a:r>
              <a:rPr lang="en-US" sz="2800" dirty="0"/>
              <a:t>How to Secure Linux OS?</a:t>
            </a:r>
          </a:p>
        </p:txBody>
      </p:sp>
      <p:sp>
        <p:nvSpPr>
          <p:cNvPr id="29699" name="Content Placeholder 2"/>
          <p:cNvSpPr>
            <a:spLocks noGrp="1"/>
          </p:cNvSpPr>
          <p:nvPr>
            <p:ph idx="1"/>
          </p:nvPr>
        </p:nvSpPr>
        <p:spPr>
          <a:xfrm>
            <a:off x="1884364" y="1120776"/>
            <a:ext cx="8435975" cy="5127625"/>
          </a:xfrm>
        </p:spPr>
        <p:txBody>
          <a:bodyPr>
            <a:normAutofit lnSpcReduction="10000"/>
          </a:bodyPr>
          <a:lstStyle/>
          <a:p>
            <a:pPr marL="342900" lvl="2" indent="-342900">
              <a:buClr>
                <a:schemeClr val="accent2"/>
              </a:buClr>
              <a:buSzPct val="85000"/>
            </a:pPr>
            <a:r>
              <a:rPr lang="en-GB" sz="2200" dirty="0"/>
              <a:t>To avoid malicious compromise of system resources, following issues need to be addressed:</a:t>
            </a:r>
          </a:p>
          <a:p>
            <a:pPr marL="800100" lvl="3" indent="-342900">
              <a:buClr>
                <a:schemeClr val="accent2"/>
              </a:buClr>
              <a:buSzPct val="85000"/>
              <a:buFont typeface="Arial"/>
              <a:buChar char="•"/>
            </a:pPr>
            <a:r>
              <a:rPr lang="en-GB" dirty="0"/>
              <a:t>Use strong passwords – lock account if multiple login failures</a:t>
            </a:r>
          </a:p>
          <a:p>
            <a:pPr marL="800100" lvl="3" indent="-342900">
              <a:buClr>
                <a:schemeClr val="accent2"/>
              </a:buClr>
              <a:buSzPct val="85000"/>
              <a:buFont typeface="Arial"/>
              <a:buChar char="•"/>
            </a:pPr>
            <a:r>
              <a:rPr lang="en-GB" dirty="0"/>
              <a:t>Install only the required software packages</a:t>
            </a:r>
          </a:p>
          <a:p>
            <a:pPr marL="1257300" lvl="4" indent="-342900">
              <a:buClr>
                <a:schemeClr val="accent2"/>
              </a:buClr>
              <a:buSzPct val="85000"/>
              <a:buFont typeface="Arial"/>
              <a:buChar char="•"/>
            </a:pPr>
            <a:r>
              <a:rPr lang="en-GB" dirty="0"/>
              <a:t>Do you need Apache?</a:t>
            </a:r>
          </a:p>
          <a:p>
            <a:pPr marL="800100" lvl="3" indent="-342900">
              <a:buClr>
                <a:schemeClr val="accent2"/>
              </a:buClr>
              <a:buSzPct val="85000"/>
              <a:buFont typeface="Arial"/>
              <a:buChar char="•"/>
            </a:pPr>
            <a:r>
              <a:rPr lang="en-GB" dirty="0"/>
              <a:t>Setup access lists for services (i.e., host firewall)</a:t>
            </a:r>
          </a:p>
          <a:p>
            <a:pPr marL="800100" lvl="3" indent="-342900">
              <a:buClr>
                <a:schemeClr val="accent2"/>
              </a:buClr>
              <a:buSzPct val="85000"/>
              <a:buFont typeface="Arial"/>
              <a:buChar char="•"/>
            </a:pPr>
            <a:r>
              <a:rPr lang="en-GB" dirty="0"/>
              <a:t>Regularly patch the OS </a:t>
            </a:r>
          </a:p>
          <a:p>
            <a:pPr marL="800100" lvl="3" indent="-342900">
              <a:buClr>
                <a:schemeClr val="accent2"/>
              </a:buClr>
              <a:buSzPct val="85000"/>
              <a:buFont typeface="Arial"/>
              <a:buChar char="•"/>
            </a:pPr>
            <a:r>
              <a:rPr lang="en-GB" dirty="0"/>
              <a:t>Check listening ports and verify if those are required</a:t>
            </a:r>
          </a:p>
          <a:p>
            <a:pPr marL="1257300" lvl="4" indent="-342900">
              <a:buClr>
                <a:schemeClr val="accent2"/>
              </a:buClr>
              <a:buSzPct val="85000"/>
              <a:buFont typeface="Arial"/>
              <a:buChar char="•"/>
            </a:pPr>
            <a:r>
              <a:rPr lang="en-GB" dirty="0"/>
              <a:t>Use “</a:t>
            </a:r>
            <a:r>
              <a:rPr lang="en-GB" dirty="0" err="1"/>
              <a:t>netstat</a:t>
            </a:r>
            <a:r>
              <a:rPr lang="en-GB" dirty="0"/>
              <a:t>” or even an Intrusion Detection System (IDS) for monitoring</a:t>
            </a:r>
          </a:p>
          <a:p>
            <a:pPr marL="800100" lvl="3" indent="-342900">
              <a:buClr>
                <a:schemeClr val="accent2"/>
              </a:buClr>
              <a:buSzPct val="85000"/>
              <a:buFont typeface="Arial"/>
              <a:buChar char="•"/>
            </a:pPr>
            <a:r>
              <a:rPr lang="en-GB" dirty="0"/>
              <a:t>Run only required system services</a:t>
            </a:r>
          </a:p>
          <a:p>
            <a:pPr marL="1257300" lvl="4" indent="-342900">
              <a:buClr>
                <a:schemeClr val="accent2"/>
              </a:buClr>
              <a:buSzPct val="85000"/>
              <a:buFont typeface="Arial"/>
              <a:buChar char="•"/>
            </a:pPr>
            <a:r>
              <a:rPr lang="en-GB" dirty="0"/>
              <a:t>Use “</a:t>
            </a:r>
            <a:r>
              <a:rPr lang="en-GB" dirty="0" err="1"/>
              <a:t>chkconfig</a:t>
            </a:r>
            <a:r>
              <a:rPr lang="en-GB" dirty="0"/>
              <a:t>” to list all services started at </a:t>
            </a:r>
            <a:r>
              <a:rPr lang="en-GB" dirty="0" err="1"/>
              <a:t>bootup</a:t>
            </a:r>
            <a:endParaRPr lang="en-GB" dirty="0"/>
          </a:p>
          <a:p>
            <a:pPr marL="800100" lvl="3" indent="-342900">
              <a:buClr>
                <a:schemeClr val="accent2"/>
              </a:buClr>
              <a:buSzPct val="85000"/>
              <a:buFont typeface="Arial"/>
              <a:buChar char="•"/>
            </a:pPr>
            <a:r>
              <a:rPr lang="en-GB" dirty="0"/>
              <a:t>Avoid telnet, rlogin and </a:t>
            </a:r>
            <a:r>
              <a:rPr lang="en-GB" dirty="0" err="1"/>
              <a:t>rsh</a:t>
            </a:r>
            <a:r>
              <a:rPr lang="en-GB" dirty="0"/>
              <a:t> – use </a:t>
            </a:r>
            <a:r>
              <a:rPr lang="en-GB" dirty="0" err="1"/>
              <a:t>scp</a:t>
            </a:r>
            <a:r>
              <a:rPr lang="en-GB" dirty="0"/>
              <a:t>/</a:t>
            </a:r>
            <a:r>
              <a:rPr lang="en-GB" dirty="0" err="1"/>
              <a:t>sftp</a:t>
            </a:r>
            <a:r>
              <a:rPr lang="en-GB" dirty="0"/>
              <a:t> instead </a:t>
            </a:r>
          </a:p>
          <a:p>
            <a:pPr marL="1257300" lvl="4" indent="-342900">
              <a:buClr>
                <a:schemeClr val="accent2"/>
              </a:buClr>
              <a:buSzPct val="85000"/>
              <a:buFont typeface="Arial"/>
              <a:buChar char="•"/>
            </a:pPr>
            <a:r>
              <a:rPr lang="en-GB" dirty="0"/>
              <a:t>Secure remote access</a:t>
            </a:r>
          </a:p>
          <a:p>
            <a:pPr marL="800100" lvl="3" indent="-342900">
              <a:buClr>
                <a:schemeClr val="accent2"/>
              </a:buClr>
              <a:buSzPct val="85000"/>
              <a:buFont typeface="Arial"/>
              <a:buChar char="•"/>
            </a:pPr>
            <a:r>
              <a:rPr lang="en-GB" dirty="0"/>
              <a:t>Secure NFS if sharing files over network</a:t>
            </a:r>
          </a:p>
          <a:p>
            <a:pPr marL="0" lvl="2" indent="0" algn="ctr">
              <a:buClr>
                <a:schemeClr val="accent2"/>
              </a:buClr>
              <a:buSzPct val="85000"/>
              <a:buNone/>
            </a:pPr>
            <a:endParaRPr lang="en-GB" sz="1600" dirty="0"/>
          </a:p>
          <a:p>
            <a:pPr marL="0" lvl="2" indent="0" algn="ctr">
              <a:buClr>
                <a:schemeClr val="accent2"/>
              </a:buClr>
              <a:buSzPct val="85000"/>
              <a:buNone/>
            </a:pPr>
            <a:r>
              <a:rPr lang="en-GB" sz="1600" b="1" dirty="0"/>
              <a:t>For more details </a:t>
            </a:r>
            <a:r>
              <a:rPr lang="en-GB" sz="1600" dirty="0"/>
              <a:t>- </a:t>
            </a:r>
            <a:r>
              <a:rPr lang="en-GB" sz="1600" dirty="0">
                <a:solidFill>
                  <a:srgbClr val="000000"/>
                </a:solidFill>
              </a:rPr>
              <a:t>http://</a:t>
            </a:r>
            <a:r>
              <a:rPr lang="en-GB" sz="1600" dirty="0" err="1">
                <a:solidFill>
                  <a:srgbClr val="000000"/>
                </a:solidFill>
              </a:rPr>
              <a:t>www.puschitz.com</a:t>
            </a:r>
            <a:r>
              <a:rPr lang="en-GB" sz="1600" dirty="0">
                <a:solidFill>
                  <a:srgbClr val="000000"/>
                </a:solidFill>
              </a:rPr>
              <a:t>/</a:t>
            </a:r>
            <a:r>
              <a:rPr lang="en-GB" sz="1600" dirty="0" err="1">
                <a:solidFill>
                  <a:srgbClr val="000000"/>
                </a:solidFill>
              </a:rPr>
              <a:t>SecuringLinux.shtml</a:t>
            </a:r>
            <a:endParaRPr lang="en-GB" sz="1600" dirty="0">
              <a:solidFill>
                <a:srgbClr val="000000"/>
              </a:solidFill>
            </a:endParaRPr>
          </a:p>
          <a:p>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31</a:t>
            </a:fld>
            <a:endParaRPr lang="en-US" dirty="0"/>
          </a:p>
        </p:txBody>
      </p:sp>
    </p:spTree>
    <p:extLst>
      <p:ext uri="{BB962C8B-B14F-4D97-AF65-F5344CB8AC3E}">
        <p14:creationId xmlns:p14="http://schemas.microsoft.com/office/powerpoint/2010/main" val="231908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 calcmode="lin" valueType="num">
                                      <p:cBhvr additive="base">
                                        <p:cTn id="7"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anim calcmode="lin" valueType="num">
                                      <p:cBhvr additive="base">
                                        <p:cTn id="11"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anim calcmode="lin" valueType="num">
                                      <p:cBhvr additive="base">
                                        <p:cTn id="15"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anim calcmode="lin" valueType="num">
                                      <p:cBhvr additive="base">
                                        <p:cTn id="19"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anim calcmode="lin" valueType="num">
                                      <p:cBhvr additive="base">
                                        <p:cTn id="23"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anim calcmode="lin" valueType="num">
                                      <p:cBhvr additive="base">
                                        <p:cTn id="27"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anim calcmode="lin" valueType="num">
                                      <p:cBhvr additive="base">
                                        <p:cTn id="31"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699">
                                            <p:txEl>
                                              <p:pRg st="8" end="8"/>
                                            </p:txEl>
                                          </p:spTgt>
                                        </p:tgtEl>
                                        <p:attrNameLst>
                                          <p:attrName>style.visibility</p:attrName>
                                        </p:attrNameLst>
                                      </p:cBhvr>
                                      <p:to>
                                        <p:strVal val="visible"/>
                                      </p:to>
                                    </p:set>
                                    <p:anim calcmode="lin" valueType="num">
                                      <p:cBhvr additive="base">
                                        <p:cTn id="35" dur="5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699">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699">
                                            <p:txEl>
                                              <p:pRg st="9" end="9"/>
                                            </p:txEl>
                                          </p:spTgt>
                                        </p:tgtEl>
                                        <p:attrNameLst>
                                          <p:attrName>style.visibility</p:attrName>
                                        </p:attrNameLst>
                                      </p:cBhvr>
                                      <p:to>
                                        <p:strVal val="visible"/>
                                      </p:to>
                                    </p:set>
                                    <p:anim calcmode="lin" valueType="num">
                                      <p:cBhvr additive="base">
                                        <p:cTn id="39" dur="5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9699">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699">
                                            <p:txEl>
                                              <p:pRg st="10" end="10"/>
                                            </p:txEl>
                                          </p:spTgt>
                                        </p:tgtEl>
                                        <p:attrNameLst>
                                          <p:attrName>style.visibility</p:attrName>
                                        </p:attrNameLst>
                                      </p:cBhvr>
                                      <p:to>
                                        <p:strVal val="visible"/>
                                      </p:to>
                                    </p:set>
                                    <p:anim calcmode="lin" valueType="num">
                                      <p:cBhvr additive="base">
                                        <p:cTn id="43" dur="500" fill="hold"/>
                                        <p:tgtEl>
                                          <p:spTgt spid="29699">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9699">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699">
                                            <p:txEl>
                                              <p:pRg st="11" end="11"/>
                                            </p:txEl>
                                          </p:spTgt>
                                        </p:tgtEl>
                                        <p:attrNameLst>
                                          <p:attrName>style.visibility</p:attrName>
                                        </p:attrNameLst>
                                      </p:cBhvr>
                                      <p:to>
                                        <p:strVal val="visible"/>
                                      </p:to>
                                    </p:set>
                                    <p:anim calcmode="lin" valueType="num">
                                      <p:cBhvr additive="base">
                                        <p:cTn id="47" dur="500" fill="hold"/>
                                        <p:tgtEl>
                                          <p:spTgt spid="29699">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99">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9699">
                                            <p:txEl>
                                              <p:pRg st="12" end="12"/>
                                            </p:txEl>
                                          </p:spTgt>
                                        </p:tgtEl>
                                        <p:attrNameLst>
                                          <p:attrName>style.visibility</p:attrName>
                                        </p:attrNameLst>
                                      </p:cBhvr>
                                      <p:to>
                                        <p:strVal val="visible"/>
                                      </p:to>
                                    </p:set>
                                    <p:anim calcmode="lin" valueType="num">
                                      <p:cBhvr additive="base">
                                        <p:cTn id="51" dur="500" fill="hold"/>
                                        <p:tgtEl>
                                          <p:spTgt spid="29699">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969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9699">
                                            <p:txEl>
                                              <p:pRg st="14" end="14"/>
                                            </p:txEl>
                                          </p:spTgt>
                                        </p:tgtEl>
                                        <p:attrNameLst>
                                          <p:attrName>style.visibility</p:attrName>
                                        </p:attrNameLst>
                                      </p:cBhvr>
                                      <p:to>
                                        <p:strVal val="visible"/>
                                      </p:to>
                                    </p:set>
                                    <p:anim calcmode="lin" valueType="num">
                                      <p:cBhvr additive="base">
                                        <p:cTn id="57" dur="500" fill="hold"/>
                                        <p:tgtEl>
                                          <p:spTgt spid="29699">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969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66BE3917-6F89-52FB-49C1-B25E8ADAECAF}"/>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48EBC30-DECC-4A67-9049-F758220F3066}" type="slidenum">
              <a:rPr lang="en-US" altLang="en-US" sz="1200" smtClean="0">
                <a:latin typeface="Garamond" panose="02020404030301010803" pitchFamily="18" charset="0"/>
              </a:rPr>
              <a:pPr>
                <a:spcBef>
                  <a:spcPct val="0"/>
                </a:spcBef>
                <a:buClrTx/>
                <a:buSzTx/>
                <a:buFontTx/>
                <a:buNone/>
              </a:pPr>
              <a:t>32</a:t>
            </a:fld>
            <a:endParaRPr lang="en-US" altLang="en-US" sz="1200" dirty="0">
              <a:latin typeface="Garamond" panose="02020404030301010803" pitchFamily="18" charset="0"/>
            </a:endParaRPr>
          </a:p>
        </p:txBody>
      </p:sp>
      <p:sp>
        <p:nvSpPr>
          <p:cNvPr id="47107" name="Rectangle 2">
            <a:extLst>
              <a:ext uri="{FF2B5EF4-FFF2-40B4-BE49-F238E27FC236}">
                <a16:creationId xmlns:a16="http://schemas.microsoft.com/office/drawing/2014/main" id="{87AFC7AD-62CB-00A2-2993-60542C6CCAAD}"/>
              </a:ext>
            </a:extLst>
          </p:cNvPr>
          <p:cNvSpPr>
            <a:spLocks noGrp="1" noChangeArrowheads="1"/>
          </p:cNvSpPr>
          <p:nvPr>
            <p:ph type="title"/>
          </p:nvPr>
        </p:nvSpPr>
        <p:spPr/>
        <p:txBody>
          <a:bodyPr/>
          <a:lstStyle/>
          <a:p>
            <a:pPr eaLnBrk="1" hangingPunct="1"/>
            <a:r>
              <a:rPr lang="en-US" altLang="en-US" dirty="0">
                <a:solidFill>
                  <a:srgbClr val="FF0000"/>
                </a:solidFill>
              </a:rPr>
              <a:t>Online Security Resources</a:t>
            </a:r>
          </a:p>
        </p:txBody>
      </p:sp>
      <p:sp>
        <p:nvSpPr>
          <p:cNvPr id="47108" name="Rectangle 3">
            <a:extLst>
              <a:ext uri="{FF2B5EF4-FFF2-40B4-BE49-F238E27FC236}">
                <a16:creationId xmlns:a16="http://schemas.microsoft.com/office/drawing/2014/main" id="{FFD73F7A-2029-1CB5-5D4D-5D9C7B94C9AC}"/>
              </a:ext>
            </a:extLst>
          </p:cNvPr>
          <p:cNvSpPr>
            <a:spLocks noGrp="1" noChangeArrowheads="1"/>
          </p:cNvSpPr>
          <p:nvPr>
            <p:ph type="body" idx="1"/>
          </p:nvPr>
        </p:nvSpPr>
        <p:spPr>
          <a:xfrm>
            <a:off x="1981200" y="1600200"/>
            <a:ext cx="8229600" cy="4495800"/>
          </a:xfrm>
        </p:spPr>
        <p:txBody>
          <a:bodyPr/>
          <a:lstStyle/>
          <a:p>
            <a:pPr eaLnBrk="1" hangingPunct="1"/>
            <a:r>
              <a:rPr lang="en-US" altLang="en-US" sz="2800" dirty="0"/>
              <a:t>CERT</a:t>
            </a:r>
          </a:p>
          <a:p>
            <a:pPr lvl="1" eaLnBrk="1" hangingPunct="1"/>
            <a:r>
              <a:rPr lang="en-US" altLang="en-US" dirty="0">
                <a:hlinkClick r:id="rId3"/>
              </a:rPr>
              <a:t>www.cert.org</a:t>
            </a:r>
            <a:endParaRPr lang="en-US" altLang="en-US" dirty="0"/>
          </a:p>
          <a:p>
            <a:pPr eaLnBrk="1" hangingPunct="1"/>
            <a:r>
              <a:rPr lang="en-US" altLang="en-US" sz="2800" dirty="0"/>
              <a:t>Microsoft Security Response Center </a:t>
            </a:r>
          </a:p>
          <a:p>
            <a:pPr lvl="1" eaLnBrk="1" hangingPunct="1"/>
            <a:r>
              <a:rPr lang="en-US" altLang="en-US" dirty="0">
                <a:hlinkClick r:id="rId4"/>
              </a:rPr>
              <a:t>https://www.microsoft.com/en-us/msrc?rtc=1</a:t>
            </a:r>
            <a:endParaRPr lang="en-US" altLang="en-US" dirty="0"/>
          </a:p>
          <a:p>
            <a:pPr eaLnBrk="1" hangingPunct="1"/>
            <a:r>
              <a:rPr lang="en-US" altLang="en-US" sz="2800" dirty="0"/>
              <a:t>F-Secure</a:t>
            </a:r>
          </a:p>
          <a:p>
            <a:pPr lvl="1" eaLnBrk="1" hangingPunct="1"/>
            <a:r>
              <a:rPr lang="en-US" altLang="en-US" dirty="0">
                <a:hlinkClick r:id="rId5"/>
              </a:rPr>
              <a:t>www.f-secure.com</a:t>
            </a:r>
            <a:endParaRPr lang="en-US" altLang="en-US" dirty="0"/>
          </a:p>
          <a:p>
            <a:pPr eaLnBrk="1" hangingPunct="1"/>
            <a:r>
              <a:rPr lang="en-US" altLang="en-US" sz="2800" dirty="0"/>
              <a:t>SANS</a:t>
            </a:r>
          </a:p>
          <a:p>
            <a:pPr lvl="1" eaLnBrk="1" hangingPunct="1"/>
            <a:r>
              <a:rPr lang="en-US" altLang="en-US" dirty="0">
                <a:hlinkClick r:id="rId6"/>
              </a:rPr>
              <a:t>www.sans.org</a:t>
            </a:r>
            <a:r>
              <a:rPr lang="en-US" altLang="en-US" dirty="0"/>
              <a:t> </a:t>
            </a:r>
          </a:p>
          <a:p>
            <a:pPr lvl="1" eaLnBrk="1" hangingPunct="1">
              <a:buFont typeface="Wingdings" panose="05000000000000000000" pitchFamily="2" charset="2"/>
              <a:buNone/>
            </a:pPr>
            <a:endParaRPr lang="en-US" altLang="en-US" dirty="0"/>
          </a:p>
          <a:p>
            <a:pPr lvl="1" eaLnBrk="1" hangingPunct="1">
              <a:buFont typeface="Wingdings" panose="05000000000000000000" pitchFamily="2" charset="2"/>
              <a:buNone/>
            </a:pPr>
            <a:endParaRPr lang="en-US" altLang="en-US" sz="2200" dirty="0"/>
          </a:p>
          <a:p>
            <a:pPr lvl="1" eaLnBrk="1" hangingPunct="1">
              <a:buFont typeface="Wingdings" panose="05000000000000000000" pitchFamily="2" charset="2"/>
              <a:buNone/>
            </a:pPr>
            <a:endParaRPr lang="en-US" altLang="en-US" sz="2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8476-87B2-4248-B956-D863E5F90DBB}"/>
              </a:ext>
            </a:extLst>
          </p:cNvPr>
          <p:cNvSpPr>
            <a:spLocks noGrp="1"/>
          </p:cNvSpPr>
          <p:nvPr>
            <p:ph type="title"/>
          </p:nvPr>
        </p:nvSpPr>
        <p:spPr/>
        <p:txBody>
          <a:bodyPr/>
          <a:lstStyle/>
          <a:p>
            <a:r>
              <a:rPr lang="en-US" dirty="0"/>
              <a:t>Certification List</a:t>
            </a:r>
          </a:p>
        </p:txBody>
      </p:sp>
      <p:sp>
        <p:nvSpPr>
          <p:cNvPr id="3" name="Content Placeholder 2">
            <a:extLst>
              <a:ext uri="{FF2B5EF4-FFF2-40B4-BE49-F238E27FC236}">
                <a16:creationId xmlns:a16="http://schemas.microsoft.com/office/drawing/2014/main" id="{AE819BF6-6B06-429A-952C-591C09534BD1}"/>
              </a:ext>
            </a:extLst>
          </p:cNvPr>
          <p:cNvSpPr>
            <a:spLocks noGrp="1"/>
          </p:cNvSpPr>
          <p:nvPr>
            <p:ph idx="1"/>
          </p:nvPr>
        </p:nvSpPr>
        <p:spPr/>
        <p:txBody>
          <a:bodyPr/>
          <a:lstStyle/>
          <a:p>
            <a:r>
              <a:rPr lang="en-US" dirty="0"/>
              <a:t>(5%) Certificate of Cloud Security Knowledge (CCSK) </a:t>
            </a:r>
            <a:r>
              <a:rPr lang="en-US" dirty="0">
                <a:hlinkClick r:id="rId2"/>
              </a:rPr>
              <a:t>https://cloudsecurityalliance.org/education/ccsk/</a:t>
            </a:r>
            <a:r>
              <a:rPr lang="en-US" dirty="0"/>
              <a:t> </a:t>
            </a:r>
          </a:p>
          <a:p>
            <a:r>
              <a:rPr lang="en-US" dirty="0"/>
              <a:t>(10%) ISC2 Certified Cloud Security Professional (CCSP) </a:t>
            </a:r>
            <a:r>
              <a:rPr lang="en-US" dirty="0">
                <a:hlinkClick r:id="rId3"/>
              </a:rPr>
              <a:t>https://www.isc2.org/certifications/ccsp</a:t>
            </a:r>
            <a:r>
              <a:rPr lang="en-US" dirty="0"/>
              <a:t> </a:t>
            </a:r>
          </a:p>
          <a:p>
            <a:r>
              <a:rPr lang="en-US" dirty="0"/>
              <a:t>(5%) ISC2 Certified in Cybersecurity (CC) </a:t>
            </a:r>
            <a:r>
              <a:rPr lang="en-US" dirty="0">
                <a:hlinkClick r:id="rId4"/>
              </a:rPr>
              <a:t>https://www.isc2.org/certifications/cc</a:t>
            </a:r>
            <a:r>
              <a:rPr lang="en-US" dirty="0"/>
              <a:t> </a:t>
            </a:r>
          </a:p>
          <a:p>
            <a:r>
              <a:rPr lang="en-US" dirty="0"/>
              <a:t>(10%) ISC2 Systems Security Certified Practitioner (SSCP) </a:t>
            </a:r>
            <a:r>
              <a:rPr lang="en-US" dirty="0">
                <a:hlinkClick r:id="rId5"/>
              </a:rPr>
              <a:t>https://www.isc2.org/certifications/sscp</a:t>
            </a:r>
            <a:r>
              <a:rPr lang="en-US" dirty="0"/>
              <a:t> </a:t>
            </a:r>
          </a:p>
          <a:p>
            <a:r>
              <a:rPr lang="en-US" dirty="0"/>
              <a:t>(10%) CompTIA Security+  </a:t>
            </a:r>
            <a:r>
              <a:rPr lang="en-US" dirty="0">
                <a:hlinkClick r:id="rId6"/>
              </a:rPr>
              <a:t>https://www.comptia.org/certifications/security</a:t>
            </a:r>
            <a:r>
              <a:rPr lang="en-US" dirty="0"/>
              <a:t> </a:t>
            </a:r>
          </a:p>
          <a:p>
            <a:endParaRPr lang="en-US" dirty="0"/>
          </a:p>
        </p:txBody>
      </p:sp>
    </p:spTree>
    <p:extLst>
      <p:ext uri="{BB962C8B-B14F-4D97-AF65-F5344CB8AC3E}">
        <p14:creationId xmlns:p14="http://schemas.microsoft.com/office/powerpoint/2010/main" val="84850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0B632-AAC8-470D-9DA7-990C3D587A1B}"/>
              </a:ext>
            </a:extLst>
          </p:cNvPr>
          <p:cNvSpPr>
            <a:spLocks noGrp="1"/>
          </p:cNvSpPr>
          <p:nvPr>
            <p:ph type="sldNum" sz="quarter" idx="12"/>
          </p:nvPr>
        </p:nvSpPr>
        <p:spPr/>
        <p:txBody>
          <a:bodyPr/>
          <a:lstStyle/>
          <a:p>
            <a:fld id="{19A1A663-AB5A-1C46-BB3F-DC91B87E1671}" type="slidenum">
              <a:rPr lang="en-US" smtClean="0"/>
              <a:pPr/>
              <a:t>34</a:t>
            </a:fld>
            <a:endParaRPr lang="en-US" dirty="0"/>
          </a:p>
        </p:txBody>
      </p:sp>
      <p:sp>
        <p:nvSpPr>
          <p:cNvPr id="3" name="Text Placeholder 2">
            <a:extLst>
              <a:ext uri="{FF2B5EF4-FFF2-40B4-BE49-F238E27FC236}">
                <a16:creationId xmlns:a16="http://schemas.microsoft.com/office/drawing/2014/main" id="{0AB13AC3-B25C-451D-9BEA-FFCE3152EBFC}"/>
              </a:ext>
            </a:extLst>
          </p:cNvPr>
          <p:cNvSpPr>
            <a:spLocks noGrp="1"/>
          </p:cNvSpPr>
          <p:nvPr>
            <p:ph type="body" sz="quarter" idx="13"/>
          </p:nvPr>
        </p:nvSpPr>
        <p:spPr>
          <a:xfrm>
            <a:off x="2485217" y="1504030"/>
            <a:ext cx="7335078" cy="1143000"/>
          </a:xfrm>
        </p:spPr>
        <p:txBody>
          <a:bodyPr/>
          <a:lstStyle/>
          <a:p>
            <a:r>
              <a:rPr lang="en-US" dirty="0"/>
              <a:t>Network, IoT, and Cybersecurity Lab </a:t>
            </a:r>
          </a:p>
          <a:p>
            <a:r>
              <a:rPr lang="en-US" dirty="0"/>
              <a:t>(</a:t>
            </a:r>
            <a:r>
              <a:rPr lang="en-US" dirty="0" err="1"/>
              <a:t>EagleCyberNest</a:t>
            </a:r>
            <a:r>
              <a:rPr lang="en-US" dirty="0"/>
              <a:t> @ HE 303)</a:t>
            </a:r>
          </a:p>
          <a:p>
            <a:r>
              <a:rPr lang="en-US" dirty="0"/>
              <a:t>Is Hiring!!!</a:t>
            </a:r>
          </a:p>
          <a:p>
            <a:r>
              <a:rPr lang="en-US" dirty="0"/>
              <a:t>Visit: chengyiqu.com </a:t>
            </a:r>
            <a:r>
              <a:rPr lang="en-US" dirty="0">
                <a:sym typeface="Wingdings" panose="05000000000000000000" pitchFamily="2" charset="2"/>
              </a:rPr>
              <a:t> </a:t>
            </a:r>
            <a:r>
              <a:rPr lang="en-US" dirty="0" err="1">
                <a:sym typeface="Wingdings" panose="05000000000000000000" pitchFamily="2" charset="2"/>
              </a:rPr>
              <a:t>EagleCyberNest</a:t>
            </a:r>
            <a:endParaRPr lang="en-US" dirty="0"/>
          </a:p>
        </p:txBody>
      </p:sp>
    </p:spTree>
    <p:extLst>
      <p:ext uri="{BB962C8B-B14F-4D97-AF65-F5344CB8AC3E}">
        <p14:creationId xmlns:p14="http://schemas.microsoft.com/office/powerpoint/2010/main" val="4038715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A9C1A1-85F3-42CE-B63E-B7A93FE03EDD}"/>
              </a:ext>
            </a:extLst>
          </p:cNvPr>
          <p:cNvSpPr>
            <a:spLocks noGrp="1"/>
          </p:cNvSpPr>
          <p:nvPr>
            <p:ph type="sldNum" sz="quarter" idx="12"/>
          </p:nvPr>
        </p:nvSpPr>
        <p:spPr/>
        <p:txBody>
          <a:bodyPr/>
          <a:lstStyle/>
          <a:p>
            <a:fld id="{19A1A663-AB5A-1C46-BB3F-DC91B87E1671}" type="slidenum">
              <a:rPr lang="en-US" smtClean="0"/>
              <a:pPr/>
              <a:t>35</a:t>
            </a:fld>
            <a:endParaRPr lang="en-US" dirty="0"/>
          </a:p>
        </p:txBody>
      </p:sp>
      <p:sp>
        <p:nvSpPr>
          <p:cNvPr id="4" name="Title 3">
            <a:extLst>
              <a:ext uri="{FF2B5EF4-FFF2-40B4-BE49-F238E27FC236}">
                <a16:creationId xmlns:a16="http://schemas.microsoft.com/office/drawing/2014/main" id="{FA1AAEAD-496F-4A52-91C4-3DCF0B294C4D}"/>
              </a:ext>
            </a:extLst>
          </p:cNvPr>
          <p:cNvSpPr>
            <a:spLocks noGrp="1"/>
          </p:cNvSpPr>
          <p:nvPr>
            <p:ph type="ctrTitle"/>
          </p:nvPr>
        </p:nvSpPr>
        <p:spPr/>
        <p:txBody>
          <a:bodyPr/>
          <a:lstStyle/>
          <a:p>
            <a:r>
              <a:rPr lang="en-US" dirty="0"/>
              <a:t>Network, IoT, and Cybersecurity Research Lab </a:t>
            </a:r>
            <a:br>
              <a:rPr lang="en-US" dirty="0"/>
            </a:br>
            <a:endParaRPr lang="en-US" dirty="0"/>
          </a:p>
        </p:txBody>
      </p:sp>
      <p:sp>
        <p:nvSpPr>
          <p:cNvPr id="5" name="Content Placeholder 4">
            <a:extLst>
              <a:ext uri="{FF2B5EF4-FFF2-40B4-BE49-F238E27FC236}">
                <a16:creationId xmlns:a16="http://schemas.microsoft.com/office/drawing/2014/main" id="{CF0D9498-2241-4E84-8885-D0ACA124AD01}"/>
              </a:ext>
            </a:extLst>
          </p:cNvPr>
          <p:cNvSpPr>
            <a:spLocks noGrp="1"/>
          </p:cNvSpPr>
          <p:nvPr>
            <p:ph sz="quarter" idx="10"/>
          </p:nvPr>
        </p:nvSpPr>
        <p:spPr/>
        <p:txBody>
          <a:bodyPr/>
          <a:lstStyle/>
          <a:p>
            <a:r>
              <a:rPr lang="en-US" dirty="0"/>
              <a:t>We’re the 1</a:t>
            </a:r>
            <a:r>
              <a:rPr lang="en-US" baseline="30000" dirty="0"/>
              <a:t>st</a:t>
            </a:r>
            <a:r>
              <a:rPr lang="en-US" dirty="0"/>
              <a:t> student research lab focus on network and cybersecurity in the computing and software engineering department!!!</a:t>
            </a:r>
          </a:p>
          <a:p>
            <a:r>
              <a:rPr lang="en-US" dirty="0"/>
              <a:t>This research job counts for FGCU service-learning hours!</a:t>
            </a:r>
          </a:p>
          <a:p>
            <a:r>
              <a:rPr lang="en-US" dirty="0"/>
              <a:t>We have tons of network devices and resources (e.g., routers, switches, racks, high-speed network)!!!</a:t>
            </a:r>
          </a:p>
          <a:p>
            <a:r>
              <a:rPr lang="en-US" dirty="0"/>
              <a:t>We even have drones!</a:t>
            </a:r>
          </a:p>
          <a:p>
            <a:r>
              <a:rPr lang="en-US" dirty="0"/>
              <a:t>Come and join us! Email your resume now! </a:t>
            </a:r>
            <a:r>
              <a:rPr lang="en-US" dirty="0">
                <a:hlinkClick r:id="rId2"/>
              </a:rPr>
              <a:t>cqu@fgcu.edu</a:t>
            </a:r>
            <a:r>
              <a:rPr lang="en-US" dirty="0"/>
              <a:t> </a:t>
            </a:r>
          </a:p>
        </p:txBody>
      </p:sp>
    </p:spTree>
    <p:extLst>
      <p:ext uri="{BB962C8B-B14F-4D97-AF65-F5344CB8AC3E}">
        <p14:creationId xmlns:p14="http://schemas.microsoft.com/office/powerpoint/2010/main" val="23975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Module-1: Discussion Topics</a:t>
            </a:r>
            <a:endParaRPr lang="en-US" sz="2400" i="1" dirty="0"/>
          </a:p>
        </p:txBody>
      </p:sp>
      <p:sp>
        <p:nvSpPr>
          <p:cNvPr id="3" name="Content Placeholder 2">
            <a:extLst>
              <a:ext uri="{FF2B5EF4-FFF2-40B4-BE49-F238E27FC236}">
                <a16:creationId xmlns:a16="http://schemas.microsoft.com/office/drawing/2014/main" id="{D9C141DE-B2DB-504E-8EA6-5D0A821E9338}"/>
              </a:ext>
            </a:extLst>
          </p:cNvPr>
          <p:cNvSpPr>
            <a:spLocks noGrp="1"/>
          </p:cNvSpPr>
          <p:nvPr>
            <p:ph idx="1"/>
          </p:nvPr>
        </p:nvSpPr>
        <p:spPr/>
        <p:txBody>
          <a:bodyPr/>
          <a:lstStyle/>
          <a:p>
            <a:r>
              <a:rPr lang="en-US" sz="2000" dirty="0">
                <a:solidFill>
                  <a:srgbClr val="0432FF"/>
                </a:solidFill>
              </a:rPr>
              <a:t>Network and application layers – security concepts</a:t>
            </a:r>
          </a:p>
          <a:p>
            <a:pPr lvl="1"/>
            <a:r>
              <a:rPr lang="en-US" sz="1800" dirty="0">
                <a:solidFill>
                  <a:srgbClr val="0432FF"/>
                </a:solidFill>
              </a:rPr>
              <a:t>Networking and Computing Today</a:t>
            </a:r>
          </a:p>
          <a:p>
            <a:pPr lvl="1"/>
            <a:r>
              <a:rPr lang="en-US" sz="1800" dirty="0">
                <a:solidFill>
                  <a:srgbClr val="0432FF"/>
                </a:solidFill>
              </a:rPr>
              <a:t>CIA Triad</a:t>
            </a:r>
          </a:p>
          <a:p>
            <a:pPr lvl="1"/>
            <a:r>
              <a:rPr lang="en-US" sz="1800" dirty="0">
                <a:solidFill>
                  <a:srgbClr val="0432FF"/>
                </a:solidFill>
              </a:rPr>
              <a:t>Standard Definitions</a:t>
            </a:r>
          </a:p>
          <a:p>
            <a:pPr lvl="1"/>
            <a:r>
              <a:rPr lang="en-US" sz="1800" dirty="0">
                <a:solidFill>
                  <a:srgbClr val="0432FF"/>
                </a:solidFill>
              </a:rPr>
              <a:t>Passive and Active Attacks </a:t>
            </a:r>
          </a:p>
          <a:p>
            <a:pPr lvl="1"/>
            <a:r>
              <a:rPr lang="en-US" sz="1800" dirty="0">
                <a:solidFill>
                  <a:srgbClr val="0432FF"/>
                </a:solidFill>
              </a:rPr>
              <a:t>Attack Surfaces and Attack Trees</a:t>
            </a:r>
          </a:p>
          <a:p>
            <a:pPr lvl="1"/>
            <a:r>
              <a:rPr lang="en-US" sz="1800" dirty="0">
                <a:solidFill>
                  <a:srgbClr val="0432FF"/>
                </a:solidFill>
              </a:rPr>
              <a:t>Threat Modeling</a:t>
            </a:r>
          </a:p>
          <a:p>
            <a:pPr lvl="1"/>
            <a:r>
              <a:rPr lang="en-US" sz="1800" dirty="0">
                <a:solidFill>
                  <a:srgbClr val="0432FF"/>
                </a:solidFill>
              </a:rPr>
              <a:t>Fundamental Security Design Principles</a:t>
            </a:r>
          </a:p>
          <a:p>
            <a:pPr lvl="1"/>
            <a:r>
              <a:rPr lang="en-US" sz="1800" dirty="0">
                <a:solidFill>
                  <a:srgbClr val="0432FF"/>
                </a:solidFill>
              </a:rPr>
              <a:t>Application Case Studies: Manufacturing, Special Education</a:t>
            </a:r>
          </a:p>
          <a:p>
            <a:r>
              <a:rPr lang="en-US" sz="2000" dirty="0"/>
              <a:t>Packet sniffing and spoofing</a:t>
            </a:r>
          </a:p>
          <a:p>
            <a:r>
              <a:rPr lang="en-US" sz="2000" dirty="0"/>
              <a:t>Intrusion detection systems</a:t>
            </a:r>
          </a:p>
          <a:p>
            <a:r>
              <a:rPr lang="en-US" sz="2000" dirty="0"/>
              <a:t>Legal and ethical issues</a:t>
            </a:r>
          </a:p>
          <a:p>
            <a:endParaRPr lang="en-US"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a:t>
            </a:fld>
            <a:endParaRPr lang="en-US" dirty="0">
              <a:solidFill>
                <a:prstClr val="black">
                  <a:tint val="75000"/>
                </a:prstClr>
              </a:solidFill>
            </a:endParaRPr>
          </a:p>
        </p:txBody>
      </p:sp>
    </p:spTree>
    <p:extLst>
      <p:ext uri="{BB962C8B-B14F-4D97-AF65-F5344CB8AC3E}">
        <p14:creationId xmlns:p14="http://schemas.microsoft.com/office/powerpoint/2010/main" val="416885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Model of Internet Layers for User/Device Communications</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a:t>
            </a:fld>
            <a:endParaRPr lang="en-US" dirty="0"/>
          </a:p>
        </p:txBody>
      </p:sp>
      <p:pic>
        <p:nvPicPr>
          <p:cNvPr id="7" name="Picture 6">
            <a:extLst>
              <a:ext uri="{FF2B5EF4-FFF2-40B4-BE49-F238E27FC236}">
                <a16:creationId xmlns:a16="http://schemas.microsoft.com/office/drawing/2014/main" id="{9D1AFB93-29F7-864B-B3D7-060F4AA854C6}"/>
              </a:ext>
            </a:extLst>
          </p:cNvPr>
          <p:cNvPicPr>
            <a:picLocks noChangeAspect="1"/>
          </p:cNvPicPr>
          <p:nvPr/>
        </p:nvPicPr>
        <p:blipFill>
          <a:blip r:embed="rId2"/>
          <a:stretch>
            <a:fillRect/>
          </a:stretch>
        </p:blipFill>
        <p:spPr>
          <a:xfrm>
            <a:off x="2204484" y="1706272"/>
            <a:ext cx="7783033" cy="4588772"/>
          </a:xfrm>
          <a:prstGeom prst="rect">
            <a:avLst/>
          </a:prstGeom>
        </p:spPr>
      </p:pic>
    </p:spTree>
    <p:extLst>
      <p:ext uri="{BB962C8B-B14F-4D97-AF65-F5344CB8AC3E}">
        <p14:creationId xmlns:p14="http://schemas.microsoft.com/office/powerpoint/2010/main" val="99619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08843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(2)</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a:t>
            </a:fld>
            <a:endParaRPr lang="en-US" dirty="0"/>
          </a:p>
        </p:txBody>
      </p:sp>
      <p:pic>
        <p:nvPicPr>
          <p:cNvPr id="5" name="Picture 4">
            <a:extLst>
              <a:ext uri="{FF2B5EF4-FFF2-40B4-BE49-F238E27FC236}">
                <a16:creationId xmlns:a16="http://schemas.microsoft.com/office/drawing/2014/main" id="{69648CAB-71B0-9945-98AE-B7DAC2FC3E54}"/>
              </a:ext>
            </a:extLst>
          </p:cNvPr>
          <p:cNvPicPr>
            <a:picLocks noChangeAspect="1"/>
          </p:cNvPicPr>
          <p:nvPr/>
        </p:nvPicPr>
        <p:blipFill>
          <a:blip r:embed="rId2"/>
          <a:stretch>
            <a:fillRect/>
          </a:stretch>
        </p:blipFill>
        <p:spPr>
          <a:xfrm>
            <a:off x="2587256" y="1923935"/>
            <a:ext cx="7229078" cy="2733685"/>
          </a:xfrm>
          <a:prstGeom prst="rect">
            <a:avLst/>
          </a:prstGeom>
        </p:spPr>
      </p:pic>
    </p:spTree>
    <p:extLst>
      <p:ext uri="{BB962C8B-B14F-4D97-AF65-F5344CB8AC3E}">
        <p14:creationId xmlns:p14="http://schemas.microsoft.com/office/powerpoint/2010/main" val="319025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Diverse Computing and Data Deluge Enabling New Cybersecurity Challenges</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9" y="1811203"/>
            <a:ext cx="7115175" cy="401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8</a:t>
            </a:fld>
            <a:endParaRPr lang="en-US" dirty="0"/>
          </a:p>
        </p:txBody>
      </p:sp>
    </p:spTree>
    <p:extLst>
      <p:ext uri="{BB962C8B-B14F-4D97-AF65-F5344CB8AC3E}">
        <p14:creationId xmlns:p14="http://schemas.microsoft.com/office/powerpoint/2010/main" val="626454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Machines in Today’s Computing</a:t>
            </a:r>
          </a:p>
        </p:txBody>
      </p:sp>
      <p:sp>
        <p:nvSpPr>
          <p:cNvPr id="6" name="AutoShape 2"/>
          <p:cNvSpPr>
            <a:spLocks noChangeArrowheads="1"/>
          </p:cNvSpPr>
          <p:nvPr/>
        </p:nvSpPr>
        <p:spPr bwMode="auto">
          <a:xfrm>
            <a:off x="5486400" y="2557576"/>
            <a:ext cx="990600" cy="533400"/>
          </a:xfrm>
          <a:prstGeom prst="rightArrow">
            <a:avLst>
              <a:gd name="adj1" fmla="val 50000"/>
              <a:gd name="adj2" fmla="val 46429"/>
            </a:avLst>
          </a:prstGeom>
          <a:solidFill>
            <a:srgbClr val="969696"/>
          </a:solidFill>
          <a:ln>
            <a:noFill/>
          </a:ln>
          <a:effectLst/>
          <a:extLst>
            <a:ext uri="{91240B29-F687-4f45-9708-019B960494DF}">
              <a14:hiddenLine xmlns:a14="http://schemas.microsoft.com/office/drawing/2010/main" xmlns="" w="9525">
                <a:solidFill>
                  <a:srgbClr val="CC33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7" name="Picture 6" descr="3_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95576"/>
            <a:ext cx="3299647" cy="311161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trad_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830" y="1795576"/>
            <a:ext cx="3872970" cy="311161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8"/>
          <p:cNvSpPr>
            <a:spLocks noChangeArrowheads="1"/>
          </p:cNvSpPr>
          <p:nvPr/>
        </p:nvSpPr>
        <p:spPr bwMode="auto">
          <a:xfrm>
            <a:off x="7340124" y="1338376"/>
            <a:ext cx="1676400" cy="381000"/>
          </a:xfrm>
          <a:prstGeom prst="flowChartAlternateProcess">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US" sz="2000" b="1" dirty="0">
                <a:solidFill>
                  <a:srgbClr val="000000"/>
                </a:solidFill>
              </a:rPr>
              <a:t>With Virtualization</a:t>
            </a:r>
          </a:p>
        </p:txBody>
      </p:sp>
      <p:sp>
        <p:nvSpPr>
          <p:cNvPr id="10" name="AutoShape 9"/>
          <p:cNvSpPr>
            <a:spLocks noChangeArrowheads="1"/>
          </p:cNvSpPr>
          <p:nvPr/>
        </p:nvSpPr>
        <p:spPr bwMode="auto">
          <a:xfrm>
            <a:off x="3327867" y="1357965"/>
            <a:ext cx="1676400" cy="381000"/>
          </a:xfrm>
          <a:prstGeom prst="flowChartAlternateProcess">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US" sz="2000" b="1" dirty="0"/>
              <a:t>Without Virtualization</a:t>
            </a:r>
          </a:p>
        </p:txBody>
      </p:sp>
      <p:sp>
        <p:nvSpPr>
          <p:cNvPr id="13"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a:t>
            </a:fld>
            <a:endParaRPr lang="en-US" dirty="0"/>
          </a:p>
        </p:txBody>
      </p:sp>
    </p:spTree>
    <p:extLst>
      <p:ext uri="{BB962C8B-B14F-4D97-AF65-F5344CB8AC3E}">
        <p14:creationId xmlns:p14="http://schemas.microsoft.com/office/powerpoint/2010/main" val="2506038731"/>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TotalTime>
  <Words>2766</Words>
  <Application>Microsoft Office PowerPoint</Application>
  <PresentationFormat>Widescreen</PresentationFormat>
  <Paragraphs>334</Paragraphs>
  <Slides>35</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Calibri</vt:lpstr>
      <vt:lpstr>Garamond</vt:lpstr>
      <vt:lpstr>Times New Roman</vt:lpstr>
      <vt:lpstr>Wingdings</vt:lpstr>
      <vt:lpstr>Office Theme</vt:lpstr>
      <vt:lpstr>1_Office Theme</vt:lpstr>
      <vt:lpstr>PowerPoint Presentation</vt:lpstr>
      <vt:lpstr>PowerPoint Presentation</vt:lpstr>
      <vt:lpstr>PowerPoint Presentation</vt:lpstr>
      <vt:lpstr>Module-1: Discussion Topics</vt:lpstr>
      <vt:lpstr>Model of Internet Layers for User/Device Communications</vt:lpstr>
      <vt:lpstr>TCP/IP Communication</vt:lpstr>
      <vt:lpstr>TCP/IP Communication (2)</vt:lpstr>
      <vt:lpstr>Diverse Computing and Data Deluge Enabling New Cybersecurity Challenges</vt:lpstr>
      <vt:lpstr>Virtual Machines in Today’s Computing</vt:lpstr>
      <vt:lpstr>Identifying Types of Threats</vt:lpstr>
      <vt:lpstr>Malware</vt:lpstr>
      <vt:lpstr>Malware (cont.)</vt:lpstr>
      <vt:lpstr>Malware (cont.)</vt:lpstr>
      <vt:lpstr>Malware (cont.)</vt:lpstr>
      <vt:lpstr>Types of Ethical Hackers</vt:lpstr>
      <vt:lpstr>Basic Security Terminology</vt:lpstr>
      <vt:lpstr>Exercise: Act during an Intrusion</vt:lpstr>
      <vt:lpstr>In-Class Exercise: Act during an Intrusion</vt:lpstr>
      <vt:lpstr>In-Class Exercise: Act during an Intrusion</vt:lpstr>
      <vt:lpstr>Cyber Security Definition</vt:lpstr>
      <vt:lpstr>Key Security Concepts</vt:lpstr>
      <vt:lpstr>Related CIA Triad Definitions – from Information Assurance Perspective</vt:lpstr>
      <vt:lpstr>Application Security vs. Network Security</vt:lpstr>
      <vt:lpstr>Other Essential Definitions</vt:lpstr>
      <vt:lpstr>Security Concepts and Relationships (from RFC 2828, Internet Security Glossary)</vt:lpstr>
      <vt:lpstr>Security Concepts and Relationships (from RFC 2828, Internet Security Glossary)</vt:lpstr>
      <vt:lpstr>Security Concepts and Relationships (2) (from RFC 2828, Internet Security Glossary)</vt:lpstr>
      <vt:lpstr>Vulnerabilities, Threats and Attacks</vt:lpstr>
      <vt:lpstr>Levels of Impact</vt:lpstr>
      <vt:lpstr>Some Survey Findings…</vt:lpstr>
      <vt:lpstr>In-Class Exercise: How to Secure Linux OS?</vt:lpstr>
      <vt:lpstr>Online Security Resources</vt:lpstr>
      <vt:lpstr>Certification List</vt:lpstr>
      <vt:lpstr>PowerPoint Presentation</vt:lpstr>
      <vt:lpstr>Network, IoT, and Cybersecurity Research Lab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2025-01-03T23:23:26Z</dcterms:modified>
</cp:coreProperties>
</file>